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9144000" cy="5143500"/>
  <p:embeddedFontLst>
    <p:embeddedFont>
      <p:font typeface="Tahom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34" roundtripDataSignature="AMtx7mjo8o3tGBeb42QNsLoPBBuFBlCU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Tahoma-bold.fntdata"/><Relationship Id="rId10" Type="http://schemas.openxmlformats.org/officeDocument/2006/relationships/slide" Target="slides/slide5.xml"/><Relationship Id="rId32" Type="http://schemas.openxmlformats.org/officeDocument/2006/relationships/font" Target="fonts/Tahoma-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c4914535d_0_1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c4914535d_0_1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c4914535d_0_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c4914535d_0_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5" name="Shape 15"/>
        <p:cNvGrpSpPr/>
        <p:nvPr/>
      </p:nvGrpSpPr>
      <p:grpSpPr>
        <a:xfrm>
          <a:off x="0" y="0"/>
          <a:ext cx="0" cy="0"/>
          <a:chOff x="0" y="0"/>
          <a:chExt cx="0" cy="0"/>
        </a:xfrm>
      </p:grpSpPr>
      <p:sp>
        <p:nvSpPr>
          <p:cNvPr id="16" name="Google Shape;16;p26"/>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
        <p:nvSpPr>
          <p:cNvPr id="21" name="Google Shape;21;p27"/>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7"/>
          <p:cNvSpPr txBox="1"/>
          <p:nvPr>
            <p:ph idx="1" type="body"/>
          </p:nvPr>
        </p:nvSpPr>
        <p:spPr>
          <a:xfrm>
            <a:off x="846729" y="1176263"/>
            <a:ext cx="7450541" cy="130556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400">
                <a:solidFill>
                  <a:schemeClr val="dk1"/>
                </a:solidFill>
                <a:latin typeface="Tahoma"/>
                <a:ea typeface="Tahoma"/>
                <a:cs typeface="Tahoma"/>
                <a:sym typeface="Tahom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2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28"/>
          <p:cNvSpPr txBox="1"/>
          <p:nvPr>
            <p:ph type="ctr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8"/>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29"/>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600">
                <a:solidFill>
                  <a:srgbClr val="1A1A1A"/>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9"/>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29"/>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25"/>
          <p:cNvPicPr preferRelativeResize="0"/>
          <p:nvPr/>
        </p:nvPicPr>
        <p:blipFill rotWithShape="1">
          <a:blip r:embed="rId1">
            <a:alphaModFix/>
          </a:blip>
          <a:srcRect b="0" l="0" r="0" t="0"/>
          <a:stretch/>
        </p:blipFill>
        <p:spPr>
          <a:xfrm>
            <a:off x="854480" y="4828426"/>
            <a:ext cx="497334" cy="240017"/>
          </a:xfrm>
          <a:prstGeom prst="rect">
            <a:avLst/>
          </a:prstGeom>
          <a:noFill/>
          <a:ln>
            <a:noFill/>
          </a:ln>
        </p:spPr>
      </p:pic>
      <p:sp>
        <p:nvSpPr>
          <p:cNvPr id="7" name="Google Shape;7;p25"/>
          <p:cNvSpPr/>
          <p:nvPr/>
        </p:nvSpPr>
        <p:spPr>
          <a:xfrm>
            <a:off x="0" y="49"/>
            <a:ext cx="500380" cy="5143500"/>
          </a:xfrm>
          <a:custGeom>
            <a:rect b="b" l="l" r="r" t="t"/>
            <a:pathLst>
              <a:path extrusionOk="0" h="5143500" w="500380">
                <a:moveTo>
                  <a:pt x="499799" y="5143499"/>
                </a:moveTo>
                <a:lnTo>
                  <a:pt x="0" y="5143499"/>
                </a:lnTo>
                <a:lnTo>
                  <a:pt x="0" y="0"/>
                </a:lnTo>
                <a:lnTo>
                  <a:pt x="499799" y="0"/>
                </a:lnTo>
                <a:lnTo>
                  <a:pt x="499799" y="5143499"/>
                </a:lnTo>
                <a:close/>
              </a:path>
            </a:pathLst>
          </a:custGeom>
          <a:solidFill>
            <a:srgbClr val="1A99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 name="Google Shape;8;p25"/>
          <p:cNvSpPr/>
          <p:nvPr/>
        </p:nvSpPr>
        <p:spPr>
          <a:xfrm>
            <a:off x="8636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1A99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 name="Google Shape;9;p25"/>
          <p:cNvSpPr/>
          <p:nvPr/>
        </p:nvSpPr>
        <p:spPr>
          <a:xfrm>
            <a:off x="11588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EB55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 name="Google Shape;10;p25"/>
          <p:cNvSpPr txBox="1"/>
          <p:nvPr>
            <p:ph type="title"/>
          </p:nvPr>
        </p:nvSpPr>
        <p:spPr>
          <a:xfrm>
            <a:off x="821750" y="303367"/>
            <a:ext cx="7500499" cy="42164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600" u="none" cap="none" strike="noStrike">
                <a:solidFill>
                  <a:srgbClr val="1A1A1A"/>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46729" y="1176263"/>
            <a:ext cx="7450541" cy="130556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400" u="none" cap="none" strike="noStrike">
                <a:solidFill>
                  <a:schemeClr val="dk1"/>
                </a:solidFill>
                <a:latin typeface="Tahoma"/>
                <a:ea typeface="Tahoma"/>
                <a:cs typeface="Tahoma"/>
                <a:sym typeface="Tahom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2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hyperlink" Target="https://www.kaggle.com/blastchar/telco-customer-churn/data" TargetMode="External"/><Relationship Id="rId5" Type="http://schemas.openxmlformats.org/officeDocument/2006/relationships/hyperlink" Target="https://github.com/Ldave01/Customer_Churn_Analysis.gi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sp>
        <p:nvSpPr>
          <p:cNvPr id="47" name="Google Shape;47;p1"/>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1A99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 name="Google Shape;48;p1"/>
          <p:cNvGrpSpPr/>
          <p:nvPr/>
        </p:nvGrpSpPr>
        <p:grpSpPr>
          <a:xfrm>
            <a:off x="0" y="0"/>
            <a:ext cx="9144090" cy="5144164"/>
            <a:chOff x="0" y="0"/>
            <a:chExt cx="9144090" cy="5144164"/>
          </a:xfrm>
        </p:grpSpPr>
        <p:sp>
          <p:nvSpPr>
            <p:cNvPr id="49" name="Google Shape;49;p1"/>
            <p:cNvSpPr/>
            <p:nvPr/>
          </p:nvSpPr>
          <p:spPr>
            <a:xfrm>
              <a:off x="4188550" y="2607974"/>
              <a:ext cx="4955540" cy="2536190"/>
            </a:xfrm>
            <a:custGeom>
              <a:rect b="b" l="l" r="r" t="t"/>
              <a:pathLst>
                <a:path extrusionOk="0" h="2536190" w="4955540">
                  <a:moveTo>
                    <a:pt x="4955399" y="2535599"/>
                  </a:moveTo>
                  <a:lnTo>
                    <a:pt x="0" y="2535599"/>
                  </a:lnTo>
                  <a:lnTo>
                    <a:pt x="0" y="0"/>
                  </a:lnTo>
                  <a:lnTo>
                    <a:pt x="4955399" y="0"/>
                  </a:lnTo>
                  <a:lnTo>
                    <a:pt x="4955399" y="25355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 name="Google Shape;50;p1"/>
            <p:cNvPicPr preferRelativeResize="0"/>
            <p:nvPr/>
          </p:nvPicPr>
          <p:blipFill rotWithShape="1">
            <a:blip r:embed="rId3">
              <a:alphaModFix/>
            </a:blip>
            <a:srcRect b="0" l="0" r="0" t="0"/>
            <a:stretch/>
          </p:blipFill>
          <p:spPr>
            <a:xfrm>
              <a:off x="4630362" y="2934287"/>
              <a:ext cx="4071774" cy="1882975"/>
            </a:xfrm>
            <a:prstGeom prst="rect">
              <a:avLst/>
            </a:prstGeom>
            <a:noFill/>
            <a:ln>
              <a:noFill/>
            </a:ln>
          </p:spPr>
        </p:pic>
        <p:pic>
          <p:nvPicPr>
            <p:cNvPr id="51" name="Google Shape;51;p1"/>
            <p:cNvPicPr preferRelativeResize="0"/>
            <p:nvPr/>
          </p:nvPicPr>
          <p:blipFill rotWithShape="1">
            <a:blip r:embed="rId4">
              <a:alphaModFix/>
            </a:blip>
            <a:srcRect b="0" l="0" r="0" t="0"/>
            <a:stretch/>
          </p:blipFill>
          <p:spPr>
            <a:xfrm>
              <a:off x="0" y="0"/>
              <a:ext cx="4188550" cy="5143497"/>
            </a:xfrm>
            <a:prstGeom prst="rect">
              <a:avLst/>
            </a:prstGeom>
            <a:noFill/>
            <a:ln>
              <a:noFill/>
            </a:ln>
          </p:spPr>
        </p:pic>
      </p:grpSp>
      <p:sp>
        <p:nvSpPr>
          <p:cNvPr id="52" name="Google Shape;52;p1"/>
          <p:cNvSpPr txBox="1"/>
          <p:nvPr>
            <p:ph type="title"/>
          </p:nvPr>
        </p:nvSpPr>
        <p:spPr>
          <a:xfrm>
            <a:off x="4343400" y="929311"/>
            <a:ext cx="4358735" cy="595484"/>
          </a:xfrm>
          <a:prstGeom prst="rect">
            <a:avLst/>
          </a:prstGeom>
          <a:noFill/>
          <a:ln>
            <a:noFill/>
          </a:ln>
        </p:spPr>
        <p:txBody>
          <a:bodyPr anchorCtr="0" anchor="t" bIns="0" lIns="0" spcFirstLastPara="1" rIns="0" wrap="square" tIns="8875">
            <a:spAutoFit/>
          </a:bodyPr>
          <a:lstStyle/>
          <a:p>
            <a:pPr indent="-193040" lvl="0" marL="205104" marR="5080" rtl="0" algn="ctr">
              <a:lnSpc>
                <a:spcPct val="100699"/>
              </a:lnSpc>
              <a:spcBef>
                <a:spcPts val="0"/>
              </a:spcBef>
              <a:spcAft>
                <a:spcPts val="0"/>
              </a:spcAft>
              <a:buNone/>
            </a:pPr>
            <a:r>
              <a:rPr lang="en-US" sz="4000">
                <a:solidFill>
                  <a:srgbClr val="FFFFFF"/>
                </a:solidFill>
                <a:latin typeface="Times New Roman"/>
                <a:ea typeface="Times New Roman"/>
                <a:cs typeface="Times New Roman"/>
                <a:sym typeface="Times New Roman"/>
              </a:rPr>
              <a:t>Business Analysis</a:t>
            </a:r>
            <a:endParaRPr sz="4000">
              <a:latin typeface="Times New Roman"/>
              <a:ea typeface="Times New Roman"/>
              <a:cs typeface="Times New Roman"/>
              <a:sym typeface="Times New Roman"/>
            </a:endParaRPr>
          </a:p>
        </p:txBody>
      </p:sp>
      <p:sp>
        <p:nvSpPr>
          <p:cNvPr id="53" name="Google Shape;53;p1"/>
          <p:cNvSpPr txBox="1"/>
          <p:nvPr/>
        </p:nvSpPr>
        <p:spPr>
          <a:xfrm>
            <a:off x="8912946" y="4852670"/>
            <a:ext cx="9906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ahoma"/>
                <a:ea typeface="Tahoma"/>
                <a:cs typeface="Tahoma"/>
                <a:sym typeface="Tahoma"/>
              </a:rPr>
              <a:t>1</a:t>
            </a:r>
            <a:endParaRPr sz="1000">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0"/>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Demographic variable vs Churn</a:t>
            </a:r>
            <a:endParaRPr>
              <a:latin typeface="Times New Roman"/>
              <a:ea typeface="Times New Roman"/>
              <a:cs typeface="Times New Roman"/>
              <a:sym typeface="Times New Roman"/>
            </a:endParaRPr>
          </a:p>
        </p:txBody>
      </p:sp>
      <p:pic>
        <p:nvPicPr>
          <p:cNvPr id="120" name="Google Shape;120;p10"/>
          <p:cNvPicPr preferRelativeResize="0"/>
          <p:nvPr/>
        </p:nvPicPr>
        <p:blipFill rotWithShape="1">
          <a:blip r:embed="rId3">
            <a:alphaModFix/>
          </a:blip>
          <a:srcRect b="0" l="0" r="0" t="0"/>
          <a:stretch/>
        </p:blipFill>
        <p:spPr>
          <a:xfrm>
            <a:off x="685800" y="1047750"/>
            <a:ext cx="3124200" cy="2476500"/>
          </a:xfrm>
          <a:prstGeom prst="rect">
            <a:avLst/>
          </a:prstGeom>
          <a:noFill/>
          <a:ln>
            <a:noFill/>
          </a:ln>
        </p:spPr>
      </p:pic>
      <p:pic>
        <p:nvPicPr>
          <p:cNvPr id="121" name="Google Shape;121;p10"/>
          <p:cNvPicPr preferRelativeResize="0"/>
          <p:nvPr/>
        </p:nvPicPr>
        <p:blipFill rotWithShape="1">
          <a:blip r:embed="rId4">
            <a:alphaModFix/>
          </a:blip>
          <a:srcRect b="12133" l="0" r="0" t="0"/>
          <a:stretch/>
        </p:blipFill>
        <p:spPr>
          <a:xfrm>
            <a:off x="3733800" y="1047750"/>
            <a:ext cx="2903220" cy="2362200"/>
          </a:xfrm>
          <a:prstGeom prst="rect">
            <a:avLst/>
          </a:prstGeom>
          <a:noFill/>
          <a:ln>
            <a:noFill/>
          </a:ln>
        </p:spPr>
      </p:pic>
      <p:pic>
        <p:nvPicPr>
          <p:cNvPr id="122" name="Google Shape;122;p10"/>
          <p:cNvPicPr preferRelativeResize="0"/>
          <p:nvPr/>
        </p:nvPicPr>
        <p:blipFill rotWithShape="1">
          <a:blip r:embed="rId5">
            <a:alphaModFix/>
          </a:blip>
          <a:srcRect b="0" l="0" r="0" t="0"/>
          <a:stretch/>
        </p:blipFill>
        <p:spPr>
          <a:xfrm>
            <a:off x="6400800" y="972415"/>
            <a:ext cx="2607664" cy="2512870"/>
          </a:xfrm>
          <a:prstGeom prst="rect">
            <a:avLst/>
          </a:prstGeom>
          <a:noFill/>
          <a:ln>
            <a:noFill/>
          </a:ln>
        </p:spPr>
      </p:pic>
      <p:sp>
        <p:nvSpPr>
          <p:cNvPr id="123" name="Google Shape;123;p10"/>
          <p:cNvSpPr txBox="1"/>
          <p:nvPr/>
        </p:nvSpPr>
        <p:spPr>
          <a:xfrm>
            <a:off x="655320" y="3402330"/>
            <a:ext cx="835314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Statistical tests(chi-square/ Cramer’s V) show that the level of churn depends on these three demographic variables.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64.2%  of the churned customer doesn’t have a partner.</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82.6% of churned customer doesn’t have a dependents.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74.5% of churned customer are young.</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Demographical variable vs Churn</a:t>
            </a:r>
            <a:endParaRPr>
              <a:latin typeface="Times New Roman"/>
              <a:ea typeface="Times New Roman"/>
              <a:cs typeface="Times New Roman"/>
              <a:sym typeface="Times New Roman"/>
            </a:endParaRPr>
          </a:p>
        </p:txBody>
      </p:sp>
      <p:pic>
        <p:nvPicPr>
          <p:cNvPr id="129" name="Google Shape;129;p11"/>
          <p:cNvPicPr preferRelativeResize="0"/>
          <p:nvPr/>
        </p:nvPicPr>
        <p:blipFill rotWithShape="1">
          <a:blip r:embed="rId3">
            <a:alphaModFix/>
          </a:blip>
          <a:srcRect b="11462" l="8333" r="49999" t="35178"/>
          <a:stretch/>
        </p:blipFill>
        <p:spPr>
          <a:xfrm>
            <a:off x="829370" y="1200150"/>
            <a:ext cx="3514030" cy="3429000"/>
          </a:xfrm>
          <a:prstGeom prst="rect">
            <a:avLst/>
          </a:prstGeom>
          <a:noFill/>
          <a:ln>
            <a:noFill/>
          </a:ln>
        </p:spPr>
      </p:pic>
      <p:sp>
        <p:nvSpPr>
          <p:cNvPr id="130" name="Google Shape;130;p11"/>
          <p:cNvSpPr txBox="1"/>
          <p:nvPr/>
        </p:nvSpPr>
        <p:spPr>
          <a:xfrm>
            <a:off x="4419600" y="1740991"/>
            <a:ext cx="4114801"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Young Clients</a:t>
            </a:r>
            <a:r>
              <a:rPr lang="en-US" sz="1800">
                <a:solidFill>
                  <a:schemeClr val="dk1"/>
                </a:solidFill>
                <a:latin typeface="Times New Roman"/>
                <a:ea typeface="Times New Roman"/>
                <a:cs typeface="Times New Roman"/>
                <a:sym typeface="Times New Roman"/>
              </a:rPr>
              <a:t> with </a:t>
            </a:r>
            <a:r>
              <a:rPr b="1" lang="en-US" sz="1800">
                <a:solidFill>
                  <a:schemeClr val="dk1"/>
                </a:solidFill>
                <a:latin typeface="Times New Roman"/>
                <a:ea typeface="Times New Roman"/>
                <a:cs typeface="Times New Roman"/>
                <a:sym typeface="Times New Roman"/>
              </a:rPr>
              <a:t>Single Status</a:t>
            </a:r>
            <a:r>
              <a:rPr lang="en-US" sz="1800">
                <a:solidFill>
                  <a:schemeClr val="dk1"/>
                </a:solidFill>
                <a:latin typeface="Times New Roman"/>
                <a:ea typeface="Times New Roman"/>
                <a:cs typeface="Times New Roman"/>
                <a:sym typeface="Times New Roman"/>
              </a:rPr>
              <a:t> and N</a:t>
            </a:r>
            <a:r>
              <a:rPr b="1" lang="en-US" sz="1800">
                <a:solidFill>
                  <a:schemeClr val="dk1"/>
                </a:solidFill>
                <a:latin typeface="Times New Roman"/>
                <a:ea typeface="Times New Roman"/>
                <a:cs typeface="Times New Roman"/>
                <a:sym typeface="Times New Roman"/>
              </a:rPr>
              <a:t>o Dependents</a:t>
            </a:r>
            <a:r>
              <a:rPr lang="en-US" sz="1800">
                <a:solidFill>
                  <a:schemeClr val="dk1"/>
                </a:solidFill>
                <a:latin typeface="Times New Roman"/>
                <a:ea typeface="Times New Roman"/>
                <a:cs typeface="Times New Roman"/>
                <a:sym typeface="Times New Roman"/>
              </a:rPr>
              <a:t> represent 45.31% of the churned customer with a total of 847.</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terms of demographic variables, the most obvious profile of churned customers is that of a young single person without dependents.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2"/>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Services Used vs Churn </a:t>
            </a:r>
            <a:endParaRPr>
              <a:latin typeface="Times New Roman"/>
              <a:ea typeface="Times New Roman"/>
              <a:cs typeface="Times New Roman"/>
              <a:sym typeface="Times New Roman"/>
            </a:endParaRPr>
          </a:p>
        </p:txBody>
      </p:sp>
      <p:pic>
        <p:nvPicPr>
          <p:cNvPr id="136" name="Google Shape;136;p12"/>
          <p:cNvPicPr preferRelativeResize="0"/>
          <p:nvPr/>
        </p:nvPicPr>
        <p:blipFill rotWithShape="1">
          <a:blip r:embed="rId3">
            <a:alphaModFix/>
          </a:blip>
          <a:srcRect b="8498" l="8333" r="55000" t="35178"/>
          <a:stretch/>
        </p:blipFill>
        <p:spPr>
          <a:xfrm>
            <a:off x="821750" y="971551"/>
            <a:ext cx="2759650" cy="2564131"/>
          </a:xfrm>
          <a:prstGeom prst="rect">
            <a:avLst/>
          </a:prstGeom>
          <a:noFill/>
          <a:ln>
            <a:noFill/>
          </a:ln>
        </p:spPr>
      </p:pic>
      <p:pic>
        <p:nvPicPr>
          <p:cNvPr id="137" name="Google Shape;137;p12"/>
          <p:cNvPicPr preferRelativeResize="0"/>
          <p:nvPr/>
        </p:nvPicPr>
        <p:blipFill rotWithShape="1">
          <a:blip r:embed="rId4">
            <a:alphaModFix/>
          </a:blip>
          <a:srcRect b="9979" l="8333" r="57500" t="33696"/>
          <a:stretch/>
        </p:blipFill>
        <p:spPr>
          <a:xfrm>
            <a:off x="3429000" y="975361"/>
            <a:ext cx="2819400" cy="2560321"/>
          </a:xfrm>
          <a:prstGeom prst="rect">
            <a:avLst/>
          </a:prstGeom>
          <a:noFill/>
          <a:ln>
            <a:noFill/>
          </a:ln>
        </p:spPr>
      </p:pic>
      <p:pic>
        <p:nvPicPr>
          <p:cNvPr id="138" name="Google Shape;138;p12"/>
          <p:cNvPicPr preferRelativeResize="0"/>
          <p:nvPr/>
        </p:nvPicPr>
        <p:blipFill rotWithShape="1">
          <a:blip r:embed="rId5">
            <a:alphaModFix/>
          </a:blip>
          <a:srcRect b="12944" l="8332" r="58335" t="32213"/>
          <a:stretch/>
        </p:blipFill>
        <p:spPr>
          <a:xfrm>
            <a:off x="6126480" y="1055371"/>
            <a:ext cx="2729170" cy="2480311"/>
          </a:xfrm>
          <a:prstGeom prst="rect">
            <a:avLst/>
          </a:prstGeom>
          <a:noFill/>
          <a:ln>
            <a:noFill/>
          </a:ln>
        </p:spPr>
      </p:pic>
      <p:sp>
        <p:nvSpPr>
          <p:cNvPr id="139" name="Google Shape;139;p12"/>
          <p:cNvSpPr txBox="1"/>
          <p:nvPr/>
        </p:nvSpPr>
        <p:spPr>
          <a:xfrm>
            <a:off x="821750" y="3535682"/>
            <a:ext cx="786505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Statistical tests(chi-square/ Cramer’s V) show that the level of churn depends on these variables.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66%  of the churned customer doesn’t use OnlineBackup.</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78.2% of churned customer doesn’t use OnlineSecurity.</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69.4% of churned customer used InterService specially Fiber Optic.</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3"/>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Services Used vs Churned</a:t>
            </a:r>
            <a:endParaRPr>
              <a:latin typeface="Times New Roman"/>
              <a:ea typeface="Times New Roman"/>
              <a:cs typeface="Times New Roman"/>
              <a:sym typeface="Times New Roman"/>
            </a:endParaRPr>
          </a:p>
        </p:txBody>
      </p:sp>
      <p:pic>
        <p:nvPicPr>
          <p:cNvPr id="145" name="Google Shape;145;p13"/>
          <p:cNvPicPr preferRelativeResize="0"/>
          <p:nvPr/>
        </p:nvPicPr>
        <p:blipFill rotWithShape="1">
          <a:blip r:embed="rId3">
            <a:alphaModFix/>
          </a:blip>
          <a:srcRect b="9979" l="10001" r="40833" t="32215"/>
          <a:stretch/>
        </p:blipFill>
        <p:spPr>
          <a:xfrm>
            <a:off x="821750" y="1047750"/>
            <a:ext cx="4055050" cy="3581400"/>
          </a:xfrm>
          <a:prstGeom prst="rect">
            <a:avLst/>
          </a:prstGeom>
          <a:noFill/>
          <a:ln>
            <a:noFill/>
          </a:ln>
        </p:spPr>
      </p:pic>
      <p:sp>
        <p:nvSpPr>
          <p:cNvPr id="146" name="Google Shape;146;p13"/>
          <p:cNvSpPr txBox="1"/>
          <p:nvPr/>
        </p:nvSpPr>
        <p:spPr>
          <a:xfrm>
            <a:off x="5105400" y="853291"/>
            <a:ext cx="3657600" cy="39703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Customers</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who </a:t>
            </a:r>
            <a:r>
              <a:rPr b="1" lang="en-US" sz="1800">
                <a:solidFill>
                  <a:schemeClr val="dk1"/>
                </a:solidFill>
                <a:latin typeface="Times New Roman"/>
                <a:ea typeface="Times New Roman"/>
                <a:cs typeface="Times New Roman"/>
                <a:sym typeface="Times New Roman"/>
              </a:rPr>
              <a:t>use Internet Service</a:t>
            </a:r>
            <a:r>
              <a:rPr lang="en-US" sz="1800">
                <a:solidFill>
                  <a:schemeClr val="dk1"/>
                </a:solidFill>
                <a:latin typeface="Times New Roman"/>
                <a:ea typeface="Times New Roman"/>
                <a:cs typeface="Times New Roman"/>
                <a:sym typeface="Times New Roman"/>
              </a:rPr>
              <a:t> specially </a:t>
            </a:r>
            <a:r>
              <a:rPr b="1" lang="en-US" sz="1800">
                <a:solidFill>
                  <a:schemeClr val="dk1"/>
                </a:solidFill>
                <a:latin typeface="Times New Roman"/>
                <a:ea typeface="Times New Roman"/>
                <a:cs typeface="Times New Roman"/>
                <a:sym typeface="Times New Roman"/>
              </a:rPr>
              <a:t>Fiber Optic</a:t>
            </a:r>
            <a:r>
              <a:rPr lang="en-US" sz="1800">
                <a:solidFill>
                  <a:schemeClr val="dk1"/>
                </a:solidFill>
                <a:latin typeface="Times New Roman"/>
                <a:ea typeface="Times New Roman"/>
                <a:cs typeface="Times New Roman"/>
                <a:sym typeface="Times New Roman"/>
              </a:rPr>
              <a:t> with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no OnlineSecurity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and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no OnlineBackup</a:t>
            </a:r>
            <a:r>
              <a:rPr lang="en-US" sz="1800">
                <a:solidFill>
                  <a:schemeClr val="dk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represent 41.89% of the churned customer with a total of 783.</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terms of Services Used, the most obvious profile of churned customers use Fiber Optic whithout using OnlineService or OnlineBackup.</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4"/>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Services Used vs Churn</a:t>
            </a:r>
            <a:endParaRPr>
              <a:latin typeface="Times New Roman"/>
              <a:ea typeface="Times New Roman"/>
              <a:cs typeface="Times New Roman"/>
              <a:sym typeface="Times New Roman"/>
            </a:endParaRPr>
          </a:p>
        </p:txBody>
      </p:sp>
      <p:pic>
        <p:nvPicPr>
          <p:cNvPr id="152" name="Google Shape;152;p14"/>
          <p:cNvPicPr preferRelativeResize="0"/>
          <p:nvPr/>
        </p:nvPicPr>
        <p:blipFill rotWithShape="1">
          <a:blip r:embed="rId3">
            <a:alphaModFix/>
          </a:blip>
          <a:srcRect b="14426" l="8333" r="56667" t="27767"/>
          <a:stretch/>
        </p:blipFill>
        <p:spPr>
          <a:xfrm>
            <a:off x="821750" y="895350"/>
            <a:ext cx="3200400" cy="2438400"/>
          </a:xfrm>
          <a:prstGeom prst="rect">
            <a:avLst/>
          </a:prstGeom>
          <a:noFill/>
          <a:ln>
            <a:noFill/>
          </a:ln>
        </p:spPr>
      </p:pic>
      <p:pic>
        <p:nvPicPr>
          <p:cNvPr id="153" name="Google Shape;153;p14"/>
          <p:cNvPicPr preferRelativeResize="0"/>
          <p:nvPr/>
        </p:nvPicPr>
        <p:blipFill rotWithShape="1">
          <a:blip r:embed="rId4">
            <a:alphaModFix/>
          </a:blip>
          <a:srcRect b="12945" l="9166" r="57500" t="32213"/>
          <a:stretch/>
        </p:blipFill>
        <p:spPr>
          <a:xfrm>
            <a:off x="5181600" y="892342"/>
            <a:ext cx="3048000" cy="2441408"/>
          </a:xfrm>
          <a:prstGeom prst="rect">
            <a:avLst/>
          </a:prstGeom>
          <a:noFill/>
          <a:ln>
            <a:noFill/>
          </a:ln>
        </p:spPr>
      </p:pic>
      <p:sp>
        <p:nvSpPr>
          <p:cNvPr id="154" name="Google Shape;154;p14"/>
          <p:cNvSpPr txBox="1"/>
          <p:nvPr/>
        </p:nvSpPr>
        <p:spPr>
          <a:xfrm>
            <a:off x="685801" y="3487523"/>
            <a:ext cx="82296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Statistical tests(chi-square/ Cramer’s V) show that the level of churn depends on these </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variables.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64.8%  of the churned customer doesn’t use DeviceProtection.</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77.4% of churned customer doesn’t use TechSupport.</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5"/>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Services Used vs Churned</a:t>
            </a:r>
            <a:endParaRPr>
              <a:latin typeface="Times New Roman"/>
              <a:ea typeface="Times New Roman"/>
              <a:cs typeface="Times New Roman"/>
              <a:sym typeface="Times New Roman"/>
            </a:endParaRPr>
          </a:p>
        </p:txBody>
      </p:sp>
      <p:pic>
        <p:nvPicPr>
          <p:cNvPr id="160" name="Google Shape;160;p15"/>
          <p:cNvPicPr preferRelativeResize="0"/>
          <p:nvPr/>
        </p:nvPicPr>
        <p:blipFill rotWithShape="1">
          <a:blip r:embed="rId3">
            <a:alphaModFix/>
          </a:blip>
          <a:srcRect b="18872" l="9166" r="50832" t="41107"/>
          <a:stretch/>
        </p:blipFill>
        <p:spPr>
          <a:xfrm>
            <a:off x="838200" y="971550"/>
            <a:ext cx="3657600" cy="3578086"/>
          </a:xfrm>
          <a:prstGeom prst="rect">
            <a:avLst/>
          </a:prstGeom>
          <a:noFill/>
          <a:ln>
            <a:noFill/>
          </a:ln>
        </p:spPr>
      </p:pic>
      <p:sp>
        <p:nvSpPr>
          <p:cNvPr id="161" name="Google Shape;161;p15"/>
          <p:cNvSpPr txBox="1"/>
          <p:nvPr/>
        </p:nvSpPr>
        <p:spPr>
          <a:xfrm>
            <a:off x="5181600" y="819150"/>
            <a:ext cx="3657600" cy="36933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Customers</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who</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don’t use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TechSupport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and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DeviceProtection</a:t>
            </a:r>
            <a:r>
              <a:rPr lang="en-US" sz="1800">
                <a:solidFill>
                  <a:schemeClr val="dk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represent 56.07% of the churned customer with a total of 1048.</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terms of Services Used, the most obvious profile of churned customers don’t use TechSupport or DeviceProtection.</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Services Used vs Churn</a:t>
            </a:r>
            <a:endParaRPr>
              <a:latin typeface="Times New Roman"/>
              <a:ea typeface="Times New Roman"/>
              <a:cs typeface="Times New Roman"/>
              <a:sym typeface="Times New Roman"/>
            </a:endParaRPr>
          </a:p>
        </p:txBody>
      </p:sp>
      <p:pic>
        <p:nvPicPr>
          <p:cNvPr id="167" name="Google Shape;167;p16"/>
          <p:cNvPicPr preferRelativeResize="0"/>
          <p:nvPr/>
        </p:nvPicPr>
        <p:blipFill rotWithShape="1">
          <a:blip r:embed="rId3">
            <a:alphaModFix/>
          </a:blip>
          <a:srcRect b="15908" l="9166" r="58333" t="27767"/>
          <a:stretch/>
        </p:blipFill>
        <p:spPr>
          <a:xfrm>
            <a:off x="990600" y="971551"/>
            <a:ext cx="2971800" cy="2209799"/>
          </a:xfrm>
          <a:prstGeom prst="rect">
            <a:avLst/>
          </a:prstGeom>
          <a:noFill/>
          <a:ln>
            <a:noFill/>
          </a:ln>
        </p:spPr>
      </p:pic>
      <p:pic>
        <p:nvPicPr>
          <p:cNvPr id="168" name="Google Shape;168;p16"/>
          <p:cNvPicPr preferRelativeResize="0"/>
          <p:nvPr/>
        </p:nvPicPr>
        <p:blipFill rotWithShape="1">
          <a:blip r:embed="rId4">
            <a:alphaModFix/>
          </a:blip>
          <a:srcRect b="11462" l="9167" r="58332" t="32213"/>
          <a:stretch/>
        </p:blipFill>
        <p:spPr>
          <a:xfrm>
            <a:off x="5029200" y="971550"/>
            <a:ext cx="2971800" cy="2209799"/>
          </a:xfrm>
          <a:prstGeom prst="rect">
            <a:avLst/>
          </a:prstGeom>
          <a:noFill/>
          <a:ln>
            <a:noFill/>
          </a:ln>
        </p:spPr>
      </p:pic>
      <p:sp>
        <p:nvSpPr>
          <p:cNvPr id="169" name="Google Shape;169;p16"/>
          <p:cNvSpPr txBox="1"/>
          <p:nvPr/>
        </p:nvSpPr>
        <p:spPr>
          <a:xfrm>
            <a:off x="821750" y="3181349"/>
            <a:ext cx="7924801"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Statistical tests(chi-square/ Cramer’s V) show that the level of churn depends on these  variables.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50.2%  of the churned customer doesn’t use StreamingMovies.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50.4% of churned customer doesn’t use StreamingTV.</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Services Used vs Churn</a:t>
            </a:r>
            <a:endParaRPr>
              <a:latin typeface="Times New Roman"/>
              <a:ea typeface="Times New Roman"/>
              <a:cs typeface="Times New Roman"/>
              <a:sym typeface="Times New Roman"/>
            </a:endParaRPr>
          </a:p>
        </p:txBody>
      </p:sp>
      <p:pic>
        <p:nvPicPr>
          <p:cNvPr id="175" name="Google Shape;175;p17"/>
          <p:cNvPicPr preferRelativeResize="0"/>
          <p:nvPr/>
        </p:nvPicPr>
        <p:blipFill rotWithShape="1">
          <a:blip r:embed="rId3">
            <a:alphaModFix/>
          </a:blip>
          <a:srcRect b="17391" l="8333" r="52499" t="45554"/>
          <a:stretch/>
        </p:blipFill>
        <p:spPr>
          <a:xfrm>
            <a:off x="762000" y="971550"/>
            <a:ext cx="3581400" cy="3429000"/>
          </a:xfrm>
          <a:prstGeom prst="rect">
            <a:avLst/>
          </a:prstGeom>
          <a:noFill/>
          <a:ln>
            <a:noFill/>
          </a:ln>
        </p:spPr>
      </p:pic>
      <p:sp>
        <p:nvSpPr>
          <p:cNvPr id="176" name="Google Shape;176;p17"/>
          <p:cNvSpPr txBox="1"/>
          <p:nvPr/>
        </p:nvSpPr>
        <p:spPr>
          <a:xfrm>
            <a:off x="4800600" y="960521"/>
            <a:ext cx="3657600" cy="36933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Customers</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who</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don’t use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StreamingTV</a:t>
            </a:r>
            <a:endParaRPr b="1"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and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StreamingMovies</a:t>
            </a:r>
            <a:r>
              <a:rPr lang="en-US" sz="1800">
                <a:solidFill>
                  <a:schemeClr val="dk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represent 37.18% of the churned customer with a total of 695.</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terms of Services Used, the most obvious profile of churned customers don’t use StreamingTV or StreamingMovies.</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Billing Information vs Churn</a:t>
            </a:r>
            <a:endParaRPr>
              <a:latin typeface="Times New Roman"/>
              <a:ea typeface="Times New Roman"/>
              <a:cs typeface="Times New Roman"/>
              <a:sym typeface="Times New Roman"/>
            </a:endParaRPr>
          </a:p>
        </p:txBody>
      </p:sp>
      <p:pic>
        <p:nvPicPr>
          <p:cNvPr id="182" name="Google Shape;182;p18"/>
          <p:cNvPicPr preferRelativeResize="0"/>
          <p:nvPr/>
        </p:nvPicPr>
        <p:blipFill rotWithShape="1">
          <a:blip r:embed="rId3">
            <a:alphaModFix/>
          </a:blip>
          <a:srcRect b="15908" l="10000" r="57500" t="29249"/>
          <a:stretch/>
        </p:blipFill>
        <p:spPr>
          <a:xfrm>
            <a:off x="821750" y="895351"/>
            <a:ext cx="2683450" cy="2667000"/>
          </a:xfrm>
          <a:prstGeom prst="rect">
            <a:avLst/>
          </a:prstGeom>
          <a:noFill/>
          <a:ln>
            <a:noFill/>
          </a:ln>
        </p:spPr>
      </p:pic>
      <p:pic>
        <p:nvPicPr>
          <p:cNvPr id="183" name="Google Shape;183;p18"/>
          <p:cNvPicPr preferRelativeResize="0"/>
          <p:nvPr/>
        </p:nvPicPr>
        <p:blipFill rotWithShape="1">
          <a:blip r:embed="rId4">
            <a:alphaModFix/>
          </a:blip>
          <a:srcRect b="15909" l="9167" r="58332" t="27767"/>
          <a:stretch/>
        </p:blipFill>
        <p:spPr>
          <a:xfrm>
            <a:off x="3505200" y="953188"/>
            <a:ext cx="2663190" cy="2627526"/>
          </a:xfrm>
          <a:prstGeom prst="rect">
            <a:avLst/>
          </a:prstGeom>
          <a:noFill/>
          <a:ln>
            <a:noFill/>
          </a:ln>
        </p:spPr>
      </p:pic>
      <p:pic>
        <p:nvPicPr>
          <p:cNvPr id="184" name="Google Shape;184;p18"/>
          <p:cNvPicPr preferRelativeResize="0"/>
          <p:nvPr/>
        </p:nvPicPr>
        <p:blipFill rotWithShape="1">
          <a:blip r:embed="rId5">
            <a:alphaModFix/>
          </a:blip>
          <a:srcRect b="15908" l="9167" r="58332" t="29249"/>
          <a:stretch/>
        </p:blipFill>
        <p:spPr>
          <a:xfrm>
            <a:off x="6176010" y="895351"/>
            <a:ext cx="2739390" cy="2743200"/>
          </a:xfrm>
          <a:prstGeom prst="rect">
            <a:avLst/>
          </a:prstGeom>
          <a:noFill/>
          <a:ln>
            <a:noFill/>
          </a:ln>
        </p:spPr>
      </p:pic>
      <p:sp>
        <p:nvSpPr>
          <p:cNvPr id="185" name="Google Shape;185;p18"/>
          <p:cNvSpPr txBox="1"/>
          <p:nvPr/>
        </p:nvSpPr>
        <p:spPr>
          <a:xfrm>
            <a:off x="685800" y="3409950"/>
            <a:ext cx="8229600"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Statistical tests(chi-square/ Cramer’s V) show that the level of churn depends on these  variables.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57.3%  of churned customer  use Electronic Check as Payment Method.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74.9% of churned customer use PaperlessBilling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88.6% of churned customer use Month-to-Month Contract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Billing Information vs Churn</a:t>
            </a:r>
            <a:endParaRPr/>
          </a:p>
        </p:txBody>
      </p:sp>
      <p:pic>
        <p:nvPicPr>
          <p:cNvPr id="191" name="Google Shape;191;p19"/>
          <p:cNvPicPr preferRelativeResize="0"/>
          <p:nvPr/>
        </p:nvPicPr>
        <p:blipFill rotWithShape="1">
          <a:blip r:embed="rId3">
            <a:alphaModFix/>
          </a:blip>
          <a:srcRect b="17390" l="10000" r="36667" t="32213"/>
          <a:stretch/>
        </p:blipFill>
        <p:spPr>
          <a:xfrm>
            <a:off x="914400" y="1047750"/>
            <a:ext cx="4267200" cy="3505199"/>
          </a:xfrm>
          <a:prstGeom prst="rect">
            <a:avLst/>
          </a:prstGeom>
          <a:noFill/>
          <a:ln>
            <a:noFill/>
          </a:ln>
        </p:spPr>
      </p:pic>
      <p:sp>
        <p:nvSpPr>
          <p:cNvPr id="192" name="Google Shape;192;p19"/>
          <p:cNvSpPr txBox="1"/>
          <p:nvPr/>
        </p:nvSpPr>
        <p:spPr>
          <a:xfrm>
            <a:off x="5105400" y="538191"/>
            <a:ext cx="3657600" cy="45243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Customers</a:t>
            </a:r>
            <a:r>
              <a:rPr b="1" lang="en-US" sz="18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who use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Month-to-Month Contract,</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PaperlessBilling </a:t>
            </a:r>
            <a:r>
              <a:rPr lang="en-US" sz="1800">
                <a:solidFill>
                  <a:schemeClr val="dk1"/>
                </a:solidFill>
                <a:latin typeface="Times New Roman"/>
                <a:ea typeface="Times New Roman"/>
                <a:cs typeface="Times New Roman"/>
                <a:sym typeface="Times New Roman"/>
              </a:rPr>
              <a:t>and</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Electronic Check as PaymentMethod</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represent 43.12% of the churned customer with a total of 806.</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terms of Billing Information, the most obvious profile of churned customers with Month-to-Month Contract,PaperlessBilling and Electronic Check as Payment Method.</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 name="Shape 57"/>
        <p:cNvGrpSpPr/>
        <p:nvPr/>
      </p:nvGrpSpPr>
      <p:grpSpPr>
        <a:xfrm>
          <a:off x="0" y="0"/>
          <a:ext cx="0" cy="0"/>
          <a:chOff x="0" y="0"/>
          <a:chExt cx="0" cy="0"/>
        </a:xfrm>
      </p:grpSpPr>
      <p:grpSp>
        <p:nvGrpSpPr>
          <p:cNvPr id="58" name="Google Shape;58;p2"/>
          <p:cNvGrpSpPr/>
          <p:nvPr/>
        </p:nvGrpSpPr>
        <p:grpSpPr>
          <a:xfrm>
            <a:off x="959" y="-9525"/>
            <a:ext cx="5017135" cy="5143500"/>
            <a:chOff x="1649" y="0"/>
            <a:chExt cx="5017135" cy="5143500"/>
          </a:xfrm>
        </p:grpSpPr>
        <p:sp>
          <p:nvSpPr>
            <p:cNvPr id="59" name="Google Shape;59;p2"/>
            <p:cNvSpPr/>
            <p:nvPr/>
          </p:nvSpPr>
          <p:spPr>
            <a:xfrm>
              <a:off x="1649" y="0"/>
              <a:ext cx="4996180" cy="5143500"/>
            </a:xfrm>
            <a:custGeom>
              <a:rect b="b" l="l" r="r" t="t"/>
              <a:pathLst>
                <a:path extrusionOk="0" h="5143500" w="4996180">
                  <a:moveTo>
                    <a:pt x="0" y="5143499"/>
                  </a:moveTo>
                  <a:lnTo>
                    <a:pt x="4996174" y="5143499"/>
                  </a:lnTo>
                  <a:lnTo>
                    <a:pt x="4996174" y="0"/>
                  </a:lnTo>
                  <a:lnTo>
                    <a:pt x="0" y="0"/>
                  </a:lnTo>
                  <a:lnTo>
                    <a:pt x="0" y="5143499"/>
                  </a:lnTo>
                  <a:close/>
                </a:path>
              </a:pathLst>
            </a:custGeom>
            <a:solidFill>
              <a:srgbClr val="1A99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2"/>
            <p:cNvSpPr/>
            <p:nvPr/>
          </p:nvSpPr>
          <p:spPr>
            <a:xfrm>
              <a:off x="1649" y="0"/>
              <a:ext cx="5017135" cy="5143500"/>
            </a:xfrm>
            <a:custGeom>
              <a:rect b="b" l="l" r="r" t="t"/>
              <a:pathLst>
                <a:path extrusionOk="0" h="5143500" w="5017135">
                  <a:moveTo>
                    <a:pt x="0" y="0"/>
                  </a:moveTo>
                  <a:lnTo>
                    <a:pt x="5016599" y="0"/>
                  </a:lnTo>
                  <a:lnTo>
                    <a:pt x="50165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 name="Google Shape;61;p2"/>
          <p:cNvGrpSpPr/>
          <p:nvPr/>
        </p:nvGrpSpPr>
        <p:grpSpPr>
          <a:xfrm>
            <a:off x="4997825" y="0"/>
            <a:ext cx="4146550" cy="5143500"/>
            <a:chOff x="4997825" y="0"/>
            <a:chExt cx="4146550" cy="5143500"/>
          </a:xfrm>
        </p:grpSpPr>
        <p:pic>
          <p:nvPicPr>
            <p:cNvPr id="62" name="Google Shape;62;p2"/>
            <p:cNvPicPr preferRelativeResize="0"/>
            <p:nvPr/>
          </p:nvPicPr>
          <p:blipFill rotWithShape="1">
            <a:blip r:embed="rId3">
              <a:alphaModFix/>
            </a:blip>
            <a:srcRect b="0" l="0" r="0" t="0"/>
            <a:stretch/>
          </p:blipFill>
          <p:spPr>
            <a:xfrm>
              <a:off x="5436674" y="2866624"/>
              <a:ext cx="3619354" cy="954041"/>
            </a:xfrm>
            <a:prstGeom prst="rect">
              <a:avLst/>
            </a:prstGeom>
            <a:noFill/>
            <a:ln>
              <a:noFill/>
            </a:ln>
          </p:spPr>
        </p:pic>
        <p:sp>
          <p:nvSpPr>
            <p:cNvPr id="63" name="Google Shape;63;p2"/>
            <p:cNvSpPr/>
            <p:nvPr/>
          </p:nvSpPr>
          <p:spPr>
            <a:xfrm>
              <a:off x="4997825" y="0"/>
              <a:ext cx="4146550" cy="5143500"/>
            </a:xfrm>
            <a:custGeom>
              <a:rect b="b" l="l" r="r" t="t"/>
              <a:pathLst>
                <a:path extrusionOk="0" h="5143500" w="4146550">
                  <a:moveTo>
                    <a:pt x="4146299" y="5143499"/>
                  </a:moveTo>
                  <a:lnTo>
                    <a:pt x="0" y="5143499"/>
                  </a:lnTo>
                  <a:lnTo>
                    <a:pt x="0" y="0"/>
                  </a:lnTo>
                  <a:lnTo>
                    <a:pt x="4146299" y="0"/>
                  </a:lnTo>
                  <a:lnTo>
                    <a:pt x="4146299" y="51434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2"/>
            <p:cNvSpPr/>
            <p:nvPr/>
          </p:nvSpPr>
          <p:spPr>
            <a:xfrm>
              <a:off x="4997825" y="0"/>
              <a:ext cx="4146550" cy="5143500"/>
            </a:xfrm>
            <a:custGeom>
              <a:rect b="b" l="l" r="r" t="t"/>
              <a:pathLst>
                <a:path extrusionOk="0" h="5143500" w="4146550">
                  <a:moveTo>
                    <a:pt x="0" y="0"/>
                  </a:moveTo>
                  <a:lnTo>
                    <a:pt x="4146299" y="0"/>
                  </a:lnTo>
                  <a:lnTo>
                    <a:pt x="4146299" y="5143499"/>
                  </a:lnTo>
                  <a:lnTo>
                    <a:pt x="0" y="5143499"/>
                  </a:lnTo>
                  <a:lnTo>
                    <a:pt x="0" y="0"/>
                  </a:lnTo>
                  <a:close/>
                </a:path>
              </a:pathLst>
            </a:custGeom>
            <a:noFill/>
            <a:ln cap="flat" cmpd="sng" w="9525">
              <a:solidFill>
                <a:srgbClr val="1A1A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5" name="Google Shape;65;p2"/>
            <p:cNvPicPr preferRelativeResize="0"/>
            <p:nvPr/>
          </p:nvPicPr>
          <p:blipFill rotWithShape="1">
            <a:blip r:embed="rId4">
              <a:alphaModFix/>
            </a:blip>
            <a:srcRect b="0" l="0" r="0" t="0"/>
            <a:stretch/>
          </p:blipFill>
          <p:spPr>
            <a:xfrm>
              <a:off x="5053338" y="1277741"/>
              <a:ext cx="4035272" cy="1866119"/>
            </a:xfrm>
            <a:prstGeom prst="rect">
              <a:avLst/>
            </a:prstGeom>
            <a:noFill/>
            <a:ln>
              <a:noFill/>
            </a:ln>
          </p:spPr>
        </p:pic>
      </p:grpSp>
      <p:sp>
        <p:nvSpPr>
          <p:cNvPr id="66" name="Google Shape;66;p2"/>
          <p:cNvSpPr txBox="1"/>
          <p:nvPr>
            <p:ph type="title"/>
          </p:nvPr>
        </p:nvSpPr>
        <p:spPr>
          <a:xfrm>
            <a:off x="548438" y="1200150"/>
            <a:ext cx="3777460" cy="1674817"/>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600">
                <a:solidFill>
                  <a:srgbClr val="FFFFFF"/>
                </a:solidFill>
                <a:latin typeface="Times New Roman"/>
                <a:ea typeface="Times New Roman"/>
                <a:cs typeface="Times New Roman"/>
                <a:sym typeface="Times New Roman"/>
              </a:rPr>
              <a:t>Telecom</a:t>
            </a:r>
            <a:br>
              <a:rPr lang="en-US" sz="3600">
                <a:solidFill>
                  <a:srgbClr val="FFFFFF"/>
                </a:solidFill>
                <a:latin typeface="Times New Roman"/>
                <a:ea typeface="Times New Roman"/>
                <a:cs typeface="Times New Roman"/>
                <a:sym typeface="Times New Roman"/>
              </a:rPr>
            </a:br>
            <a:r>
              <a:rPr lang="en-US" sz="3600">
                <a:solidFill>
                  <a:srgbClr val="FFFFFF"/>
                </a:solidFill>
                <a:latin typeface="Times New Roman"/>
                <a:ea typeface="Times New Roman"/>
                <a:cs typeface="Times New Roman"/>
                <a:sym typeface="Times New Roman"/>
              </a:rPr>
              <a:t>Customer</a:t>
            </a:r>
            <a:br>
              <a:rPr lang="en-US" sz="3600">
                <a:solidFill>
                  <a:srgbClr val="FFFFFF"/>
                </a:solidFill>
                <a:latin typeface="Times New Roman"/>
                <a:ea typeface="Times New Roman"/>
                <a:cs typeface="Times New Roman"/>
                <a:sym typeface="Times New Roman"/>
              </a:rPr>
            </a:br>
            <a:r>
              <a:rPr lang="en-US" sz="3600">
                <a:solidFill>
                  <a:srgbClr val="FFFFFF"/>
                </a:solidFill>
                <a:latin typeface="Times New Roman"/>
                <a:ea typeface="Times New Roman"/>
                <a:cs typeface="Times New Roman"/>
                <a:sym typeface="Times New Roman"/>
              </a:rPr>
              <a:t>Churn Analysis</a:t>
            </a:r>
            <a:endParaRPr sz="3600">
              <a:latin typeface="Times New Roman"/>
              <a:ea typeface="Times New Roman"/>
              <a:cs typeface="Times New Roman"/>
              <a:sym typeface="Times New Roman"/>
            </a:endParaRPr>
          </a:p>
        </p:txBody>
      </p:sp>
      <p:sp>
        <p:nvSpPr>
          <p:cNvPr id="67" name="Google Shape;67;p2"/>
          <p:cNvSpPr txBox="1"/>
          <p:nvPr/>
        </p:nvSpPr>
        <p:spPr>
          <a:xfrm>
            <a:off x="802475" y="3562350"/>
            <a:ext cx="3083725" cy="1277273"/>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1300">
                <a:solidFill>
                  <a:srgbClr val="595959"/>
                </a:solidFill>
                <a:latin typeface="Tahoma"/>
                <a:ea typeface="Tahoma"/>
                <a:cs typeface="Tahoma"/>
                <a:sym typeface="Tahoma"/>
              </a:rPr>
              <a:t>Group II</a:t>
            </a:r>
            <a:endParaRPr/>
          </a:p>
          <a:p>
            <a:pPr indent="0" lvl="0" marL="12700" marR="0" rtl="0" algn="ctr">
              <a:lnSpc>
                <a:spcPct val="100000"/>
              </a:lnSpc>
              <a:spcBef>
                <a:spcPts val="100"/>
              </a:spcBef>
              <a:spcAft>
                <a:spcPts val="0"/>
              </a:spcAft>
              <a:buNone/>
            </a:pPr>
            <a:r>
              <a:rPr b="1" lang="en-US" sz="1300">
                <a:solidFill>
                  <a:srgbClr val="595959"/>
                </a:solidFill>
                <a:latin typeface="Tahoma"/>
                <a:ea typeface="Tahoma"/>
                <a:cs typeface="Tahoma"/>
                <a:sym typeface="Tahoma"/>
              </a:rPr>
              <a:t>David LOUIS</a:t>
            </a:r>
            <a:endParaRPr/>
          </a:p>
          <a:p>
            <a:pPr indent="0" lvl="0" marL="12700" marR="0" rtl="0" algn="ctr">
              <a:lnSpc>
                <a:spcPct val="100000"/>
              </a:lnSpc>
              <a:spcBef>
                <a:spcPts val="100"/>
              </a:spcBef>
              <a:spcAft>
                <a:spcPts val="0"/>
              </a:spcAft>
              <a:buNone/>
            </a:pPr>
            <a:r>
              <a:rPr b="1" lang="en-US" sz="1300">
                <a:solidFill>
                  <a:srgbClr val="595959"/>
                </a:solidFill>
                <a:latin typeface="Tahoma"/>
                <a:ea typeface="Tahoma"/>
                <a:cs typeface="Tahoma"/>
                <a:sym typeface="Tahoma"/>
              </a:rPr>
              <a:t>Yvesna MARCELIN</a:t>
            </a:r>
            <a:endParaRPr/>
          </a:p>
          <a:p>
            <a:pPr indent="0" lvl="0" marL="12700" marR="0" rtl="0" algn="ctr">
              <a:spcBef>
                <a:spcPts val="100"/>
              </a:spcBef>
              <a:spcAft>
                <a:spcPts val="0"/>
              </a:spcAft>
              <a:buNone/>
            </a:pPr>
            <a:r>
              <a:rPr b="1" lang="en-US" sz="1300">
                <a:solidFill>
                  <a:srgbClr val="595959"/>
                </a:solidFill>
                <a:latin typeface="Tahoma"/>
                <a:ea typeface="Tahoma"/>
                <a:cs typeface="Tahoma"/>
                <a:sym typeface="Tahoma"/>
              </a:rPr>
              <a:t>Wedsanley JEAN PHILIPPE</a:t>
            </a:r>
            <a:endParaRPr/>
          </a:p>
          <a:p>
            <a:pPr indent="0" lvl="0" marL="12700" marR="0" rtl="0" algn="ctr">
              <a:lnSpc>
                <a:spcPct val="100000"/>
              </a:lnSpc>
              <a:spcBef>
                <a:spcPts val="100"/>
              </a:spcBef>
              <a:spcAft>
                <a:spcPts val="0"/>
              </a:spcAft>
              <a:buNone/>
            </a:pPr>
            <a:r>
              <a:rPr b="1" lang="en-US" sz="1300">
                <a:solidFill>
                  <a:srgbClr val="595959"/>
                </a:solidFill>
                <a:latin typeface="Tahoma"/>
                <a:ea typeface="Tahoma"/>
                <a:cs typeface="Tahoma"/>
                <a:sym typeface="Tahoma"/>
              </a:rPr>
              <a:t>Kesnel Samuel JEAN PHILIPPE</a:t>
            </a:r>
            <a:endParaRPr/>
          </a:p>
          <a:p>
            <a:pPr indent="0" lvl="0" marL="12700" marR="0" rtl="0" algn="ctr">
              <a:lnSpc>
                <a:spcPct val="100000"/>
              </a:lnSpc>
              <a:spcBef>
                <a:spcPts val="100"/>
              </a:spcBef>
              <a:spcAft>
                <a:spcPts val="0"/>
              </a:spcAft>
              <a:buNone/>
            </a:pPr>
            <a:r>
              <a:t/>
            </a:r>
            <a:endParaRPr sz="1300">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Tenure vs Churn</a:t>
            </a:r>
            <a:endParaRPr>
              <a:latin typeface="Times New Roman"/>
              <a:ea typeface="Times New Roman"/>
              <a:cs typeface="Times New Roman"/>
              <a:sym typeface="Times New Roman"/>
            </a:endParaRPr>
          </a:p>
        </p:txBody>
      </p:sp>
      <p:pic>
        <p:nvPicPr>
          <p:cNvPr id="198" name="Google Shape;198;p20"/>
          <p:cNvPicPr preferRelativeResize="0"/>
          <p:nvPr/>
        </p:nvPicPr>
        <p:blipFill rotWithShape="1">
          <a:blip r:embed="rId3">
            <a:alphaModFix/>
          </a:blip>
          <a:srcRect b="21838" l="6666" r="67500" t="35178"/>
          <a:stretch/>
        </p:blipFill>
        <p:spPr>
          <a:xfrm>
            <a:off x="609600" y="1200150"/>
            <a:ext cx="2895600" cy="3200400"/>
          </a:xfrm>
          <a:prstGeom prst="rect">
            <a:avLst/>
          </a:prstGeom>
          <a:noFill/>
          <a:ln>
            <a:noFill/>
          </a:ln>
        </p:spPr>
      </p:pic>
      <p:sp>
        <p:nvSpPr>
          <p:cNvPr id="199" name="Google Shape;199;p20"/>
          <p:cNvSpPr txBox="1"/>
          <p:nvPr/>
        </p:nvSpPr>
        <p:spPr>
          <a:xfrm>
            <a:off x="4564379" y="1507688"/>
            <a:ext cx="327660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This table shows that unsubscribed customers are customers with less than one year of subscription.</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In terms of time of subscription, churned customers are new customers with less than one year of subcription</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Summary of Churned Customer Profile</a:t>
            </a:r>
            <a:endParaRPr>
              <a:latin typeface="Times New Roman"/>
              <a:ea typeface="Times New Roman"/>
              <a:cs typeface="Times New Roman"/>
              <a:sym typeface="Times New Roman"/>
            </a:endParaRPr>
          </a:p>
        </p:txBody>
      </p:sp>
      <p:sp>
        <p:nvSpPr>
          <p:cNvPr id="205" name="Google Shape;205;p21"/>
          <p:cNvSpPr txBox="1"/>
          <p:nvPr/>
        </p:nvSpPr>
        <p:spPr>
          <a:xfrm>
            <a:off x="1600200" y="971550"/>
            <a:ext cx="6096000" cy="34163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The Profil</a:t>
            </a:r>
            <a:r>
              <a:rPr lang="en-US" sz="1800">
                <a:solidFill>
                  <a:schemeClr val="dk1"/>
                </a:solidFill>
                <a:latin typeface="Times New Roman"/>
                <a:ea typeface="Times New Roman"/>
                <a:cs typeface="Times New Roman"/>
                <a:sym typeface="Times New Roman"/>
              </a:rPr>
              <a:t> of </a:t>
            </a:r>
            <a:r>
              <a:rPr b="1" lang="en-US" sz="1800">
                <a:solidFill>
                  <a:schemeClr val="dk1"/>
                </a:solidFill>
                <a:latin typeface="Times New Roman"/>
                <a:ea typeface="Times New Roman"/>
                <a:cs typeface="Times New Roman"/>
                <a:sym typeface="Times New Roman"/>
              </a:rPr>
              <a:t>Churned Customer</a:t>
            </a:r>
            <a:r>
              <a:rPr lang="en-US" sz="1800">
                <a:solidFill>
                  <a:schemeClr val="dk1"/>
                </a:solidFill>
                <a:latin typeface="Times New Roman"/>
                <a:ea typeface="Times New Roman"/>
                <a:cs typeface="Times New Roman"/>
                <a:sym typeface="Times New Roman"/>
              </a:rPr>
              <a:t> is a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Non SeniorCitizen</a:t>
            </a:r>
            <a:r>
              <a:rPr lang="en-US" sz="1800">
                <a:solidFill>
                  <a:schemeClr val="dk1"/>
                </a:solidFill>
                <a:latin typeface="Times New Roman"/>
                <a:ea typeface="Times New Roman"/>
                <a:cs typeface="Times New Roman"/>
                <a:sym typeface="Times New Roman"/>
              </a:rPr>
              <a:t> with</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No Partner</a:t>
            </a:r>
            <a:r>
              <a:rPr lang="en-US" sz="1800">
                <a:solidFill>
                  <a:schemeClr val="dk1"/>
                </a:solidFill>
                <a:latin typeface="Times New Roman"/>
                <a:ea typeface="Times New Roman"/>
                <a:cs typeface="Times New Roman"/>
                <a:sym typeface="Times New Roman"/>
              </a:rPr>
              <a:t> with</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 </a:t>
            </a:r>
            <a:r>
              <a:rPr b="1" lang="en-US" sz="1800">
                <a:solidFill>
                  <a:schemeClr val="dk1"/>
                </a:solidFill>
                <a:latin typeface="Times New Roman"/>
                <a:ea typeface="Times New Roman"/>
                <a:cs typeface="Times New Roman"/>
                <a:sym typeface="Times New Roman"/>
              </a:rPr>
              <a:t>No Dependents</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 who uses the </a:t>
            </a:r>
            <a:r>
              <a:rPr b="1" lang="en-US" sz="1800">
                <a:solidFill>
                  <a:schemeClr val="dk1"/>
                </a:solidFill>
                <a:latin typeface="Times New Roman"/>
                <a:ea typeface="Times New Roman"/>
                <a:cs typeface="Times New Roman"/>
                <a:sym typeface="Times New Roman"/>
              </a:rPr>
              <a:t>Fiber Optic</a:t>
            </a:r>
            <a:r>
              <a:rPr lang="en-US" sz="1800">
                <a:solidFill>
                  <a:schemeClr val="dk1"/>
                </a:solidFill>
                <a:latin typeface="Times New Roman"/>
                <a:ea typeface="Times New Roman"/>
                <a:cs typeface="Times New Roman"/>
                <a:sym typeface="Times New Roman"/>
              </a:rPr>
              <a:t> option as an </a:t>
            </a:r>
            <a:r>
              <a:rPr b="1" lang="en-US" sz="1800">
                <a:solidFill>
                  <a:schemeClr val="dk1"/>
                </a:solidFill>
                <a:latin typeface="Times New Roman"/>
                <a:ea typeface="Times New Roman"/>
                <a:cs typeface="Times New Roman"/>
                <a:sym typeface="Times New Roman"/>
              </a:rPr>
              <a:t>Internet Service</a:t>
            </a:r>
            <a:r>
              <a:rPr lang="en-US" sz="1800">
                <a:solidFill>
                  <a:schemeClr val="dk1"/>
                </a:solidFill>
                <a:latin typeface="Times New Roman"/>
                <a:ea typeface="Times New Roman"/>
                <a:cs typeface="Times New Roman"/>
                <a:sym typeface="Times New Roman"/>
              </a:rPr>
              <a:t>,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does not use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DeviceProtection ,TechSupport ,OnlineBackup,OnlineSecurity,StreamingTV</a:t>
            </a:r>
            <a:r>
              <a:rPr lang="en-US" sz="1800">
                <a:solidFill>
                  <a:schemeClr val="dk1"/>
                </a:solidFill>
                <a:latin typeface="Times New Roman"/>
                <a:ea typeface="Times New Roman"/>
                <a:cs typeface="Times New Roman"/>
                <a:sym typeface="Times New Roman"/>
              </a:rPr>
              <a:t> or </a:t>
            </a:r>
            <a:r>
              <a:rPr b="1" lang="en-US" sz="1800">
                <a:solidFill>
                  <a:schemeClr val="dk1"/>
                </a:solidFill>
                <a:latin typeface="Times New Roman"/>
                <a:ea typeface="Times New Roman"/>
                <a:cs typeface="Times New Roman"/>
                <a:sym typeface="Times New Roman"/>
              </a:rPr>
              <a:t>StreamingMovies,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use </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Month-to-Month Contract</a:t>
            </a:r>
            <a:r>
              <a:rPr lang="en-US" sz="1800">
                <a:solidFill>
                  <a:schemeClr val="dk1"/>
                </a:solidFill>
                <a:latin typeface="Times New Roman"/>
                <a:ea typeface="Times New Roman"/>
                <a:cs typeface="Times New Roman"/>
                <a:sym typeface="Times New Roman"/>
              </a:rPr>
              <a:t> with </a:t>
            </a:r>
            <a:r>
              <a:rPr b="1" lang="en-US" sz="1800">
                <a:solidFill>
                  <a:schemeClr val="dk1"/>
                </a:solidFill>
                <a:latin typeface="Times New Roman"/>
                <a:ea typeface="Times New Roman"/>
                <a:cs typeface="Times New Roman"/>
                <a:sym typeface="Times New Roman"/>
              </a:rPr>
              <a:t>PaperlessBilling</a:t>
            </a:r>
            <a:r>
              <a:rPr lang="en-US" sz="1800">
                <a:solidFill>
                  <a:schemeClr val="dk1"/>
                </a:solidFill>
                <a:latin typeface="Times New Roman"/>
                <a:ea typeface="Times New Roman"/>
                <a:cs typeface="Times New Roman"/>
                <a:sym typeface="Times New Roman"/>
              </a:rPr>
              <a:t> with </a:t>
            </a:r>
            <a:r>
              <a:rPr b="1" lang="en-US" sz="1800">
                <a:solidFill>
                  <a:schemeClr val="dk1"/>
                </a:solidFill>
                <a:latin typeface="Times New Roman"/>
                <a:ea typeface="Times New Roman"/>
                <a:cs typeface="Times New Roman"/>
                <a:sym typeface="Times New Roman"/>
              </a:rPr>
              <a:t>Electronic Check </a:t>
            </a:r>
            <a:r>
              <a:rPr lang="en-US" sz="1800">
                <a:solidFill>
                  <a:schemeClr val="dk1"/>
                </a:solidFill>
                <a:latin typeface="Times New Roman"/>
                <a:ea typeface="Times New Roman"/>
                <a:cs typeface="Times New Roman"/>
                <a:sym typeface="Times New Roman"/>
              </a:rPr>
              <a:t>as </a:t>
            </a:r>
            <a:r>
              <a:rPr b="1" lang="en-US" sz="1800">
                <a:solidFill>
                  <a:schemeClr val="dk1"/>
                </a:solidFill>
                <a:latin typeface="Times New Roman"/>
                <a:ea typeface="Times New Roman"/>
                <a:cs typeface="Times New Roman"/>
                <a:sym typeface="Times New Roman"/>
              </a:rPr>
              <a:t>Payment Method</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ec4914535d_0_11"/>
          <p:cNvSpPr txBox="1"/>
          <p:nvPr>
            <p:ph type="title"/>
          </p:nvPr>
        </p:nvSpPr>
        <p:spPr>
          <a:xfrm>
            <a:off x="821750" y="303367"/>
            <a:ext cx="75006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Potentiel Solution</a:t>
            </a:r>
            <a:endParaRPr>
              <a:latin typeface="Times New Roman"/>
              <a:ea typeface="Times New Roman"/>
              <a:cs typeface="Times New Roman"/>
              <a:sym typeface="Times New Roman"/>
            </a:endParaRPr>
          </a:p>
        </p:txBody>
      </p:sp>
      <p:sp>
        <p:nvSpPr>
          <p:cNvPr id="211" name="Google Shape;211;gec4914535d_0_11"/>
          <p:cNvSpPr txBox="1"/>
          <p:nvPr>
            <p:ph idx="1" type="body"/>
          </p:nvPr>
        </p:nvSpPr>
        <p:spPr>
          <a:xfrm>
            <a:off x="604150" y="1182995"/>
            <a:ext cx="3977700" cy="477300"/>
          </a:xfrm>
          <a:prstGeom prst="rect">
            <a:avLst/>
          </a:prstGeom>
          <a:solidFill>
            <a:srgbClr val="1A9988"/>
          </a:solidFill>
        </p:spPr>
        <p:txBody>
          <a:bodyPr anchorCtr="0" anchor="t" bIns="0" lIns="0" spcFirstLastPara="1" rIns="0" wrap="square" tIns="0">
            <a:spAutoFit/>
          </a:bodyPr>
          <a:lstStyle/>
          <a:p>
            <a:pPr indent="0" lvl="0" marL="0" rtl="0" algn="ctr">
              <a:spcBef>
                <a:spcPts val="0"/>
              </a:spcBef>
              <a:spcAft>
                <a:spcPts val="0"/>
              </a:spcAft>
              <a:buNone/>
            </a:pPr>
            <a:r>
              <a:rPr b="1" lang="en-US" sz="1700">
                <a:solidFill>
                  <a:schemeClr val="lt1"/>
                </a:solidFill>
                <a:latin typeface="Times New Roman"/>
                <a:ea typeface="Times New Roman"/>
                <a:cs typeface="Times New Roman"/>
                <a:sym typeface="Times New Roman"/>
              </a:rPr>
              <a:t>Get Churned Customer’s Feedback</a:t>
            </a:r>
            <a:endParaRPr b="1" sz="17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lt1"/>
              </a:solidFill>
            </a:endParaRPr>
          </a:p>
        </p:txBody>
      </p:sp>
      <p:sp>
        <p:nvSpPr>
          <p:cNvPr id="212" name="Google Shape;212;gec4914535d_0_11"/>
          <p:cNvSpPr txBox="1"/>
          <p:nvPr/>
        </p:nvSpPr>
        <p:spPr>
          <a:xfrm>
            <a:off x="604150" y="1660300"/>
            <a:ext cx="3977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This way, the company can show that it really cares about the situation, and it will instantly find out what went wrong.</a:t>
            </a:r>
            <a:endParaRPr sz="1900">
              <a:latin typeface="Times New Roman"/>
              <a:ea typeface="Times New Roman"/>
              <a:cs typeface="Times New Roman"/>
              <a:sym typeface="Times New Roman"/>
            </a:endParaRPr>
          </a:p>
        </p:txBody>
      </p:sp>
      <p:sp>
        <p:nvSpPr>
          <p:cNvPr id="213" name="Google Shape;213;gec4914535d_0_11"/>
          <p:cNvSpPr txBox="1"/>
          <p:nvPr>
            <p:ph idx="1" type="body"/>
          </p:nvPr>
        </p:nvSpPr>
        <p:spPr>
          <a:xfrm>
            <a:off x="4581850" y="1182995"/>
            <a:ext cx="3977700" cy="477300"/>
          </a:xfrm>
          <a:prstGeom prst="rect">
            <a:avLst/>
          </a:prstGeom>
          <a:solidFill>
            <a:srgbClr val="1A9988"/>
          </a:solidFill>
        </p:spPr>
        <p:txBody>
          <a:bodyPr anchorCtr="0" anchor="t" bIns="0" lIns="0" spcFirstLastPara="1" rIns="0" wrap="square" tIns="0">
            <a:spAutoFit/>
          </a:bodyPr>
          <a:lstStyle/>
          <a:p>
            <a:pPr indent="0" lvl="0" marL="0" rtl="0" algn="ctr">
              <a:spcBef>
                <a:spcPts val="0"/>
              </a:spcBef>
              <a:spcAft>
                <a:spcPts val="0"/>
              </a:spcAft>
              <a:buNone/>
            </a:pPr>
            <a:r>
              <a:rPr b="1" lang="en-US" sz="1700">
                <a:solidFill>
                  <a:schemeClr val="lt1"/>
                </a:solidFill>
                <a:latin typeface="Times New Roman"/>
                <a:ea typeface="Times New Roman"/>
                <a:cs typeface="Times New Roman"/>
                <a:sym typeface="Times New Roman"/>
              </a:rPr>
              <a:t>Get Current Customer’s Feedback</a:t>
            </a:r>
            <a:endParaRPr b="1" sz="17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lt1"/>
              </a:solidFill>
            </a:endParaRPr>
          </a:p>
        </p:txBody>
      </p:sp>
      <p:sp>
        <p:nvSpPr>
          <p:cNvPr id="214" name="Google Shape;214;gec4914535d_0_11"/>
          <p:cNvSpPr txBox="1"/>
          <p:nvPr/>
        </p:nvSpPr>
        <p:spPr>
          <a:xfrm>
            <a:off x="4581850" y="1660300"/>
            <a:ext cx="39777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dk1"/>
                </a:solidFill>
                <a:highlight>
                  <a:srgbClr val="FFFFFF"/>
                </a:highlight>
                <a:latin typeface="Times New Roman"/>
                <a:ea typeface="Times New Roman"/>
                <a:cs typeface="Times New Roman"/>
                <a:sym typeface="Times New Roman"/>
              </a:rPr>
              <a:t>This way, the company will know what its customers like or dislike about its services and will have time to anticipate before customers decide to Churn..</a:t>
            </a:r>
            <a:endParaRPr sz="1800">
              <a:latin typeface="Times New Roman"/>
              <a:ea typeface="Times New Roman"/>
              <a:cs typeface="Times New Roman"/>
              <a:sym typeface="Times New Roman"/>
            </a:endParaRPr>
          </a:p>
        </p:txBody>
      </p:sp>
      <p:sp>
        <p:nvSpPr>
          <p:cNvPr id="215" name="Google Shape;215;gec4914535d_0_11"/>
          <p:cNvSpPr txBox="1"/>
          <p:nvPr>
            <p:ph idx="1" type="body"/>
          </p:nvPr>
        </p:nvSpPr>
        <p:spPr>
          <a:xfrm>
            <a:off x="604150" y="2891795"/>
            <a:ext cx="3977700" cy="492600"/>
          </a:xfrm>
          <a:prstGeom prst="rect">
            <a:avLst/>
          </a:prstGeom>
          <a:solidFill>
            <a:srgbClr val="1A9988"/>
          </a:solidFill>
        </p:spPr>
        <p:txBody>
          <a:bodyPr anchorCtr="0" anchor="t" bIns="0" lIns="0" spcFirstLastPara="1" rIns="0" wrap="square" tIns="0">
            <a:spAutoFit/>
          </a:bodyPr>
          <a:lstStyle/>
          <a:p>
            <a:pPr indent="0" lvl="0" marL="0" rtl="0" algn="ctr">
              <a:spcBef>
                <a:spcPts val="0"/>
              </a:spcBef>
              <a:spcAft>
                <a:spcPts val="0"/>
              </a:spcAft>
              <a:buNone/>
            </a:pPr>
            <a:r>
              <a:rPr b="1" lang="en-US" sz="1800">
                <a:solidFill>
                  <a:schemeClr val="lt1"/>
                </a:solidFill>
                <a:latin typeface="Times New Roman"/>
                <a:ea typeface="Times New Roman"/>
                <a:cs typeface="Times New Roman"/>
                <a:sym typeface="Times New Roman"/>
              </a:rPr>
              <a:t>Improve the Fiber Optic Line</a:t>
            </a:r>
            <a:endParaRPr b="1" sz="1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chemeClr val="lt1"/>
              </a:solidFill>
            </a:endParaRPr>
          </a:p>
        </p:txBody>
      </p:sp>
      <p:sp>
        <p:nvSpPr>
          <p:cNvPr id="216" name="Google Shape;216;gec4914535d_0_11"/>
          <p:cNvSpPr txBox="1"/>
          <p:nvPr/>
        </p:nvSpPr>
        <p:spPr>
          <a:xfrm>
            <a:off x="604150" y="3384400"/>
            <a:ext cx="3977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Fiber Optic Customers are churning at an alarming rate.</a:t>
            </a:r>
            <a:endParaRPr sz="1800">
              <a:solidFill>
                <a:schemeClr val="dk1"/>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Fiber customers represent 69.39% of the churned population , improving this line will significantly reduce the churn rate.</a:t>
            </a:r>
            <a:endParaRPr sz="18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821750" y="303367"/>
            <a:ext cx="3006725"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Potential Solutions</a:t>
            </a:r>
            <a:endParaRPr/>
          </a:p>
        </p:txBody>
      </p:sp>
      <p:sp>
        <p:nvSpPr>
          <p:cNvPr id="222" name="Google Shape;222;p22"/>
          <p:cNvSpPr txBox="1"/>
          <p:nvPr/>
        </p:nvSpPr>
        <p:spPr>
          <a:xfrm>
            <a:off x="734324" y="1019171"/>
            <a:ext cx="6370320" cy="13093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rgbClr val="595959"/>
                </a:solidFill>
                <a:latin typeface="Tahoma"/>
                <a:ea typeface="Tahoma"/>
                <a:cs typeface="Tahoma"/>
                <a:sym typeface="Tahoma"/>
              </a:rPr>
              <a:t>What is the current state?</a:t>
            </a:r>
            <a:endParaRPr sz="130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1500">
              <a:solidFill>
                <a:schemeClr val="dk1"/>
              </a:solidFill>
              <a:latin typeface="Tahoma"/>
              <a:ea typeface="Tahoma"/>
              <a:cs typeface="Tahoma"/>
              <a:sym typeface="Tahoma"/>
            </a:endParaRPr>
          </a:p>
          <a:p>
            <a:pPr indent="0" lvl="0" marL="12700" marR="0" rtl="0" algn="l">
              <a:lnSpc>
                <a:spcPct val="100000"/>
              </a:lnSpc>
              <a:spcBef>
                <a:spcPts val="5"/>
              </a:spcBef>
              <a:spcAft>
                <a:spcPts val="0"/>
              </a:spcAft>
              <a:buNone/>
            </a:pPr>
            <a:r>
              <a:rPr lang="en-US" sz="1300">
                <a:solidFill>
                  <a:srgbClr val="595959"/>
                </a:solidFill>
                <a:latin typeface="Tahoma"/>
                <a:ea typeface="Tahoma"/>
                <a:cs typeface="Tahoma"/>
                <a:sym typeface="Tahoma"/>
              </a:rPr>
              <a:t>What are the options the client can pursue?</a:t>
            </a:r>
            <a:endParaRPr sz="1300">
              <a:solidFill>
                <a:schemeClr val="dk1"/>
              </a:solidFill>
              <a:latin typeface="Tahoma"/>
              <a:ea typeface="Tahoma"/>
              <a:cs typeface="Tahoma"/>
              <a:sym typeface="Tahoma"/>
            </a:endParaRPr>
          </a:p>
          <a:p>
            <a:pPr indent="0" lvl="0" marL="0" marR="0" rtl="0" algn="l">
              <a:lnSpc>
                <a:spcPct val="100000"/>
              </a:lnSpc>
              <a:spcBef>
                <a:spcPts val="5"/>
              </a:spcBef>
              <a:spcAft>
                <a:spcPts val="0"/>
              </a:spcAft>
              <a:buNone/>
            </a:pPr>
            <a:r>
              <a:t/>
            </a:r>
            <a:endParaRPr sz="1300">
              <a:solidFill>
                <a:schemeClr val="dk1"/>
              </a:solidFill>
              <a:latin typeface="Tahoma"/>
              <a:ea typeface="Tahoma"/>
              <a:cs typeface="Tahoma"/>
              <a:sym typeface="Tahoma"/>
            </a:endParaRPr>
          </a:p>
          <a:p>
            <a:pPr indent="0" lvl="0" marL="12700" marR="5080" rtl="0" algn="l">
              <a:lnSpc>
                <a:spcPct val="115399"/>
              </a:lnSpc>
              <a:spcBef>
                <a:spcPts val="0"/>
              </a:spcBef>
              <a:spcAft>
                <a:spcPts val="0"/>
              </a:spcAft>
              <a:buNone/>
            </a:pPr>
            <a:r>
              <a:rPr lang="en-US" sz="1300">
                <a:solidFill>
                  <a:srgbClr val="595959"/>
                </a:solidFill>
                <a:latin typeface="Tahoma"/>
                <a:ea typeface="Tahoma"/>
                <a:cs typeface="Tahoma"/>
                <a:sym typeface="Tahoma"/>
              </a:rPr>
              <a:t>Ideally try to put them on one slide for easier comparison, you can have separate slides to  go into detail</a:t>
            </a:r>
            <a:endParaRPr sz="1300">
              <a:solidFill>
                <a:schemeClr val="dk1"/>
              </a:solidFill>
              <a:latin typeface="Tahoma"/>
              <a:ea typeface="Tahoma"/>
              <a:cs typeface="Tahoma"/>
              <a:sym typeface="Tahoma"/>
            </a:endParaRPr>
          </a:p>
        </p:txBody>
      </p:sp>
      <p:sp>
        <p:nvSpPr>
          <p:cNvPr id="223" name="Google Shape;223;p22"/>
          <p:cNvSpPr txBox="1"/>
          <p:nvPr/>
        </p:nvSpPr>
        <p:spPr>
          <a:xfrm>
            <a:off x="1222125" y="2816424"/>
            <a:ext cx="1941830" cy="1643380"/>
          </a:xfrm>
          <a:prstGeom prst="rect">
            <a:avLst/>
          </a:prstGeom>
          <a:solidFill>
            <a:srgbClr val="E9EDEE"/>
          </a:solidFill>
          <a:ln cap="flat" cmpd="sng" w="9525">
            <a:solidFill>
              <a:srgbClr val="1A1A1A"/>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1900">
              <a:solidFill>
                <a:schemeClr val="dk1"/>
              </a:solidFill>
              <a:latin typeface="Times New Roman"/>
              <a:ea typeface="Times New Roman"/>
              <a:cs typeface="Times New Roman"/>
              <a:sym typeface="Times New Roman"/>
            </a:endParaRPr>
          </a:p>
          <a:p>
            <a:pPr indent="0" lvl="0" marL="85090" marR="0" rtl="0" algn="l">
              <a:lnSpc>
                <a:spcPct val="118857"/>
              </a:lnSpc>
              <a:spcBef>
                <a:spcPts val="0"/>
              </a:spcBef>
              <a:spcAft>
                <a:spcPts val="0"/>
              </a:spcAft>
              <a:buNone/>
            </a:pPr>
            <a:r>
              <a:rPr lang="en-US" sz="1400">
                <a:solidFill>
                  <a:schemeClr val="dk1"/>
                </a:solidFill>
                <a:latin typeface="Arial"/>
                <a:ea typeface="Arial"/>
                <a:cs typeface="Arial"/>
                <a:sym typeface="Arial"/>
              </a:rPr>
              <a:t>Option 1:</a:t>
            </a:r>
            <a:endParaRPr sz="1400">
              <a:solidFill>
                <a:schemeClr val="dk1"/>
              </a:solidFill>
              <a:latin typeface="Arial"/>
              <a:ea typeface="Arial"/>
              <a:cs typeface="Arial"/>
              <a:sym typeface="Arial"/>
            </a:endParaRPr>
          </a:p>
          <a:p>
            <a:pPr indent="-288290" lvl="0" marL="542290" marR="335280" rtl="0" algn="l">
              <a:lnSpc>
                <a:spcPct val="117857"/>
              </a:lnSpc>
              <a:spcBef>
                <a:spcPts val="65"/>
              </a:spcBef>
              <a:spcAft>
                <a:spcPts val="0"/>
              </a:spcAft>
              <a:buNone/>
            </a:pPr>
            <a:r>
              <a:rPr lang="en-US" sz="1400">
                <a:solidFill>
                  <a:schemeClr val="dk1"/>
                </a:solidFill>
                <a:latin typeface="Arial"/>
                <a:ea typeface="Arial"/>
                <a:cs typeface="Arial"/>
                <a:sym typeface="Arial"/>
              </a:rPr>
              <a:t>-	Profit Margin:  7%</a:t>
            </a:r>
            <a:endParaRPr sz="1400">
              <a:solidFill>
                <a:schemeClr val="dk1"/>
              </a:solidFill>
              <a:latin typeface="Arial"/>
              <a:ea typeface="Arial"/>
              <a:cs typeface="Arial"/>
              <a:sym typeface="Arial"/>
            </a:endParaRPr>
          </a:p>
        </p:txBody>
      </p:sp>
      <p:sp>
        <p:nvSpPr>
          <p:cNvPr id="224" name="Google Shape;224;p22"/>
          <p:cNvSpPr txBox="1"/>
          <p:nvPr/>
        </p:nvSpPr>
        <p:spPr>
          <a:xfrm>
            <a:off x="3510650" y="2816424"/>
            <a:ext cx="1941830" cy="1643380"/>
          </a:xfrm>
          <a:prstGeom prst="rect">
            <a:avLst/>
          </a:prstGeom>
          <a:solidFill>
            <a:srgbClr val="E9EDEE"/>
          </a:solidFill>
          <a:ln cap="flat" cmpd="sng" w="9525">
            <a:solidFill>
              <a:srgbClr val="1A1A1A"/>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1900">
              <a:solidFill>
                <a:schemeClr val="dk1"/>
              </a:solidFill>
              <a:latin typeface="Times New Roman"/>
              <a:ea typeface="Times New Roman"/>
              <a:cs typeface="Times New Roman"/>
              <a:sym typeface="Times New Roman"/>
            </a:endParaRPr>
          </a:p>
          <a:p>
            <a:pPr indent="0" lvl="0" marL="85725" marR="0" rtl="0" algn="l">
              <a:lnSpc>
                <a:spcPct val="118857"/>
              </a:lnSpc>
              <a:spcBef>
                <a:spcPts val="0"/>
              </a:spcBef>
              <a:spcAft>
                <a:spcPts val="0"/>
              </a:spcAft>
              <a:buNone/>
            </a:pPr>
            <a:r>
              <a:rPr lang="en-US" sz="1400">
                <a:solidFill>
                  <a:schemeClr val="dk1"/>
                </a:solidFill>
                <a:latin typeface="Arial"/>
                <a:ea typeface="Arial"/>
                <a:cs typeface="Arial"/>
                <a:sym typeface="Arial"/>
              </a:rPr>
              <a:t>Option 2:</a:t>
            </a:r>
            <a:endParaRPr sz="1400">
              <a:solidFill>
                <a:schemeClr val="dk1"/>
              </a:solidFill>
              <a:latin typeface="Arial"/>
              <a:ea typeface="Arial"/>
              <a:cs typeface="Arial"/>
              <a:sym typeface="Arial"/>
            </a:endParaRPr>
          </a:p>
          <a:p>
            <a:pPr indent="-288290" lvl="0" marL="542925" marR="335280" rtl="0" algn="l">
              <a:lnSpc>
                <a:spcPct val="117857"/>
              </a:lnSpc>
              <a:spcBef>
                <a:spcPts val="65"/>
              </a:spcBef>
              <a:spcAft>
                <a:spcPts val="0"/>
              </a:spcAft>
              <a:buNone/>
            </a:pPr>
            <a:r>
              <a:rPr lang="en-US" sz="1400">
                <a:solidFill>
                  <a:schemeClr val="dk1"/>
                </a:solidFill>
                <a:latin typeface="Arial"/>
                <a:ea typeface="Arial"/>
                <a:cs typeface="Arial"/>
                <a:sym typeface="Arial"/>
              </a:rPr>
              <a:t>-	Profit Margin:  18%</a:t>
            </a:r>
            <a:endParaRPr sz="1400">
              <a:solidFill>
                <a:schemeClr val="dk1"/>
              </a:solidFill>
              <a:latin typeface="Arial"/>
              <a:ea typeface="Arial"/>
              <a:cs typeface="Arial"/>
              <a:sym typeface="Arial"/>
            </a:endParaRPr>
          </a:p>
        </p:txBody>
      </p:sp>
      <p:sp>
        <p:nvSpPr>
          <p:cNvPr id="225" name="Google Shape;225;p22"/>
          <p:cNvSpPr txBox="1"/>
          <p:nvPr/>
        </p:nvSpPr>
        <p:spPr>
          <a:xfrm>
            <a:off x="5799175" y="2816424"/>
            <a:ext cx="1941830" cy="1643380"/>
          </a:xfrm>
          <a:prstGeom prst="rect">
            <a:avLst/>
          </a:prstGeom>
          <a:solidFill>
            <a:srgbClr val="E9EDEE"/>
          </a:solidFill>
          <a:ln cap="flat" cmpd="sng" w="9525">
            <a:solidFill>
              <a:srgbClr val="1A1A1A"/>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1900">
              <a:solidFill>
                <a:schemeClr val="dk1"/>
              </a:solidFill>
              <a:latin typeface="Times New Roman"/>
              <a:ea typeface="Times New Roman"/>
              <a:cs typeface="Times New Roman"/>
              <a:sym typeface="Times New Roman"/>
            </a:endParaRPr>
          </a:p>
          <a:p>
            <a:pPr indent="0" lvl="0" marL="85725" marR="0" rtl="0" algn="l">
              <a:lnSpc>
                <a:spcPct val="118857"/>
              </a:lnSpc>
              <a:spcBef>
                <a:spcPts val="0"/>
              </a:spcBef>
              <a:spcAft>
                <a:spcPts val="0"/>
              </a:spcAft>
              <a:buNone/>
            </a:pPr>
            <a:r>
              <a:rPr lang="en-US" sz="1400">
                <a:solidFill>
                  <a:schemeClr val="dk1"/>
                </a:solidFill>
                <a:latin typeface="Arial"/>
                <a:ea typeface="Arial"/>
                <a:cs typeface="Arial"/>
                <a:sym typeface="Arial"/>
              </a:rPr>
              <a:t>Option 3:</a:t>
            </a:r>
            <a:endParaRPr sz="1400">
              <a:solidFill>
                <a:schemeClr val="dk1"/>
              </a:solidFill>
              <a:latin typeface="Arial"/>
              <a:ea typeface="Arial"/>
              <a:cs typeface="Arial"/>
              <a:sym typeface="Arial"/>
            </a:endParaRPr>
          </a:p>
          <a:p>
            <a:pPr indent="-288290" lvl="0" marL="542925" marR="335280" rtl="0" algn="l">
              <a:lnSpc>
                <a:spcPct val="117857"/>
              </a:lnSpc>
              <a:spcBef>
                <a:spcPts val="65"/>
              </a:spcBef>
              <a:spcAft>
                <a:spcPts val="0"/>
              </a:spcAft>
              <a:buNone/>
            </a:pPr>
            <a:r>
              <a:rPr lang="en-US" sz="1400">
                <a:solidFill>
                  <a:schemeClr val="dk1"/>
                </a:solidFill>
                <a:latin typeface="Arial"/>
                <a:ea typeface="Arial"/>
                <a:cs typeface="Arial"/>
                <a:sym typeface="Arial"/>
              </a:rPr>
              <a:t>-	Profit Margin:  35%</a:t>
            </a:r>
            <a:endParaRPr sz="14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nvSpPr>
        <p:spPr>
          <a:xfrm>
            <a:off x="821750" y="303367"/>
            <a:ext cx="300863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600">
                <a:solidFill>
                  <a:srgbClr val="1A1A1A"/>
                </a:solidFill>
                <a:latin typeface="Trebuchet MS"/>
                <a:ea typeface="Trebuchet MS"/>
                <a:cs typeface="Trebuchet MS"/>
                <a:sym typeface="Trebuchet MS"/>
              </a:rPr>
              <a:t>Recommendations</a:t>
            </a:r>
            <a:endParaRPr sz="2600">
              <a:solidFill>
                <a:schemeClr val="dk1"/>
              </a:solidFill>
              <a:latin typeface="Trebuchet MS"/>
              <a:ea typeface="Trebuchet MS"/>
              <a:cs typeface="Trebuchet MS"/>
              <a:sym typeface="Trebuchet MS"/>
            </a:endParaRPr>
          </a:p>
        </p:txBody>
      </p:sp>
      <p:sp>
        <p:nvSpPr>
          <p:cNvPr id="231" name="Google Shape;231;p23"/>
          <p:cNvSpPr txBox="1"/>
          <p:nvPr/>
        </p:nvSpPr>
        <p:spPr>
          <a:xfrm>
            <a:off x="734324" y="1019171"/>
            <a:ext cx="6301105" cy="88074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rgbClr val="595959"/>
                </a:solidFill>
                <a:latin typeface="Tahoma"/>
                <a:ea typeface="Tahoma"/>
                <a:cs typeface="Tahoma"/>
                <a:sym typeface="Tahoma"/>
              </a:rPr>
              <a:t>What are you recommending and why?</a:t>
            </a:r>
            <a:endParaRPr sz="1300">
              <a:solidFill>
                <a:schemeClr val="dk1"/>
              </a:solidFill>
              <a:latin typeface="Tahoma"/>
              <a:ea typeface="Tahoma"/>
              <a:cs typeface="Tahoma"/>
              <a:sym typeface="Tahoma"/>
            </a:endParaRPr>
          </a:p>
          <a:p>
            <a:pPr indent="0" lvl="0" marL="0" marR="0" rtl="0" algn="l">
              <a:lnSpc>
                <a:spcPct val="100000"/>
              </a:lnSpc>
              <a:spcBef>
                <a:spcPts val="5"/>
              </a:spcBef>
              <a:spcAft>
                <a:spcPts val="0"/>
              </a:spcAft>
              <a:buNone/>
            </a:pPr>
            <a:r>
              <a:t/>
            </a:r>
            <a:endParaRPr sz="1300">
              <a:solidFill>
                <a:schemeClr val="dk1"/>
              </a:solidFill>
              <a:latin typeface="Tahoma"/>
              <a:ea typeface="Tahoma"/>
              <a:cs typeface="Tahoma"/>
              <a:sym typeface="Tahoma"/>
            </a:endParaRPr>
          </a:p>
          <a:p>
            <a:pPr indent="0" lvl="0" marL="12700" marR="5080" rtl="0" algn="l">
              <a:lnSpc>
                <a:spcPct val="115399"/>
              </a:lnSpc>
              <a:spcBef>
                <a:spcPts val="0"/>
              </a:spcBef>
              <a:spcAft>
                <a:spcPts val="0"/>
              </a:spcAft>
              <a:buNone/>
            </a:pPr>
            <a:r>
              <a:rPr lang="en-US" sz="1300">
                <a:solidFill>
                  <a:srgbClr val="595959"/>
                </a:solidFill>
                <a:latin typeface="Tahoma"/>
                <a:ea typeface="Tahoma"/>
                <a:cs typeface="Tahoma"/>
                <a:sym typeface="Tahoma"/>
              </a:rPr>
              <a:t>What are the next steps with your recommendation? How can the client make an impact  and change?</a:t>
            </a:r>
            <a:endParaRPr sz="1300">
              <a:solidFill>
                <a:schemeClr val="dk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5" name="Shape 235"/>
        <p:cNvGrpSpPr/>
        <p:nvPr/>
      </p:nvGrpSpPr>
      <p:grpSpPr>
        <a:xfrm>
          <a:off x="0" y="0"/>
          <a:ext cx="0" cy="0"/>
          <a:chOff x="0" y="0"/>
          <a:chExt cx="0" cy="0"/>
        </a:xfrm>
      </p:grpSpPr>
      <p:pic>
        <p:nvPicPr>
          <p:cNvPr id="236" name="Google Shape;236;p24"/>
          <p:cNvPicPr preferRelativeResize="0"/>
          <p:nvPr/>
        </p:nvPicPr>
        <p:blipFill rotWithShape="1">
          <a:blip r:embed="rId3">
            <a:alphaModFix/>
          </a:blip>
          <a:srcRect b="0" l="0" r="0" t="0"/>
          <a:stretch/>
        </p:blipFill>
        <p:spPr>
          <a:xfrm>
            <a:off x="854480" y="4828426"/>
            <a:ext cx="497334" cy="240017"/>
          </a:xfrm>
          <a:prstGeom prst="rect">
            <a:avLst/>
          </a:prstGeom>
          <a:noFill/>
          <a:ln>
            <a:noFill/>
          </a:ln>
        </p:spPr>
      </p:pic>
      <p:sp>
        <p:nvSpPr>
          <p:cNvPr id="237" name="Google Shape;237;p24"/>
          <p:cNvSpPr/>
          <p:nvPr/>
        </p:nvSpPr>
        <p:spPr>
          <a:xfrm>
            <a:off x="0" y="49"/>
            <a:ext cx="500380" cy="5143500"/>
          </a:xfrm>
          <a:custGeom>
            <a:rect b="b" l="l" r="r" t="t"/>
            <a:pathLst>
              <a:path extrusionOk="0" h="5143500" w="500380">
                <a:moveTo>
                  <a:pt x="499799" y="5143499"/>
                </a:moveTo>
                <a:lnTo>
                  <a:pt x="0" y="5143499"/>
                </a:lnTo>
                <a:lnTo>
                  <a:pt x="0" y="0"/>
                </a:lnTo>
                <a:lnTo>
                  <a:pt x="499799" y="0"/>
                </a:lnTo>
                <a:lnTo>
                  <a:pt x="499799" y="5143499"/>
                </a:lnTo>
                <a:close/>
              </a:path>
            </a:pathLst>
          </a:custGeom>
          <a:solidFill>
            <a:srgbClr val="1A99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8" name="Google Shape;238;p24"/>
          <p:cNvGrpSpPr/>
          <p:nvPr/>
        </p:nvGrpSpPr>
        <p:grpSpPr>
          <a:xfrm>
            <a:off x="863699" y="817225"/>
            <a:ext cx="590475" cy="44450"/>
            <a:chOff x="863699" y="817225"/>
            <a:chExt cx="590475" cy="44450"/>
          </a:xfrm>
        </p:grpSpPr>
        <p:sp>
          <p:nvSpPr>
            <p:cNvPr id="239" name="Google Shape;239;p24"/>
            <p:cNvSpPr/>
            <p:nvPr/>
          </p:nvSpPr>
          <p:spPr>
            <a:xfrm>
              <a:off x="8636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1A99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24"/>
            <p:cNvSpPr/>
            <p:nvPr/>
          </p:nvSpPr>
          <p:spPr>
            <a:xfrm>
              <a:off x="1158899" y="817225"/>
              <a:ext cx="295275" cy="44450"/>
            </a:xfrm>
            <a:custGeom>
              <a:rect b="b" l="l" r="r" t="t"/>
              <a:pathLst>
                <a:path extrusionOk="0" h="44450" w="295275">
                  <a:moveTo>
                    <a:pt x="295199" y="44099"/>
                  </a:moveTo>
                  <a:lnTo>
                    <a:pt x="0" y="44099"/>
                  </a:lnTo>
                  <a:lnTo>
                    <a:pt x="0" y="0"/>
                  </a:lnTo>
                  <a:lnTo>
                    <a:pt x="295199" y="0"/>
                  </a:lnTo>
                  <a:lnTo>
                    <a:pt x="295199" y="44099"/>
                  </a:lnTo>
                  <a:close/>
                </a:path>
              </a:pathLst>
            </a:custGeom>
            <a:solidFill>
              <a:srgbClr val="EB55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1" name="Google Shape;241;p24"/>
          <p:cNvSpPr txBox="1"/>
          <p:nvPr>
            <p:ph type="title"/>
          </p:nvPr>
        </p:nvSpPr>
        <p:spPr>
          <a:xfrm>
            <a:off x="821750" y="303367"/>
            <a:ext cx="4207450" cy="41293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latin typeface="Times New Roman"/>
                <a:ea typeface="Times New Roman"/>
                <a:cs typeface="Times New Roman"/>
                <a:sym typeface="Times New Roman"/>
              </a:rPr>
              <a:t>Appendix &amp; References </a:t>
            </a:r>
            <a:endParaRPr>
              <a:latin typeface="Times New Roman"/>
              <a:ea typeface="Times New Roman"/>
              <a:cs typeface="Times New Roman"/>
              <a:sym typeface="Times New Roman"/>
            </a:endParaRPr>
          </a:p>
        </p:txBody>
      </p:sp>
      <p:sp>
        <p:nvSpPr>
          <p:cNvPr id="242" name="Google Shape;242;p24"/>
          <p:cNvSpPr txBox="1"/>
          <p:nvPr/>
        </p:nvSpPr>
        <p:spPr>
          <a:xfrm>
            <a:off x="821750" y="1734975"/>
            <a:ext cx="79284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Dataset</a:t>
            </a:r>
            <a:endParaRPr/>
          </a:p>
          <a:p>
            <a:pPr indent="0" lvl="0" marL="0" marR="0" rtl="0" algn="l">
              <a:spcBef>
                <a:spcPts val="0"/>
              </a:spcBef>
              <a:spcAft>
                <a:spcPts val="0"/>
              </a:spcAft>
              <a:buNone/>
            </a:pPr>
            <a:r>
              <a:rPr b="1" lang="en-US" sz="1800" u="sng">
                <a:solidFill>
                  <a:srgbClr val="1A9988"/>
                </a:solidFill>
                <a:latin typeface="Times New Roman"/>
                <a:ea typeface="Times New Roman"/>
                <a:cs typeface="Times New Roman"/>
                <a:sym typeface="Times New Roman"/>
                <a:hlinkClick r:id="rId4">
                  <a:extLst>
                    <a:ext uri="{A12FA001-AC4F-418D-AE19-62706E023703}">
                      <ahyp:hlinkClr val="tx"/>
                    </a:ext>
                  </a:extLst>
                </a:hlinkClick>
              </a:rPr>
              <a:t>Telecom Churn Customer Analysis Dataset</a:t>
            </a:r>
            <a:endParaRPr b="1" sz="1800">
              <a:solidFill>
                <a:srgbClr val="1A9988"/>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800">
              <a:solidFill>
                <a:srgbClr val="00B050"/>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Project GitHub Link</a:t>
            </a:r>
            <a:endParaRPr b="1"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800" u="sng">
                <a:solidFill>
                  <a:srgbClr val="1A9988"/>
                </a:solidFill>
                <a:latin typeface="Times New Roman"/>
                <a:ea typeface="Times New Roman"/>
                <a:cs typeface="Times New Roman"/>
                <a:sym typeface="Times New Roman"/>
                <a:hlinkClick r:id="rId5">
                  <a:extLst>
                    <a:ext uri="{A12FA001-AC4F-418D-AE19-62706E023703}">
                      <ahyp:hlinkClr val="tx"/>
                    </a:ext>
                  </a:extLst>
                </a:hlinkClick>
              </a:rPr>
              <a:t>Telecom Churn Analysis Project</a:t>
            </a:r>
            <a:endParaRPr b="1" sz="1800" u="sng">
              <a:solidFill>
                <a:srgbClr val="1A9988"/>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ec4914535d_0_4"/>
          <p:cNvSpPr txBox="1"/>
          <p:nvPr/>
        </p:nvSpPr>
        <p:spPr>
          <a:xfrm>
            <a:off x="1014000" y="1675300"/>
            <a:ext cx="73362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5900">
                <a:solidFill>
                  <a:srgbClr val="1A9988"/>
                </a:solidFill>
                <a:latin typeface="Times New Roman"/>
                <a:ea typeface="Times New Roman"/>
                <a:cs typeface="Times New Roman"/>
                <a:sym typeface="Times New Roman"/>
              </a:rPr>
              <a:t>Thank You!</a:t>
            </a:r>
            <a:endParaRPr i="1" sz="5900">
              <a:solidFill>
                <a:srgbClr val="1A9988"/>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821750" y="303367"/>
            <a:ext cx="1251585"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Agenda</a:t>
            </a:r>
            <a:endParaRPr/>
          </a:p>
        </p:txBody>
      </p:sp>
      <p:sp>
        <p:nvSpPr>
          <p:cNvPr id="73" name="Google Shape;73;p3"/>
          <p:cNvSpPr txBox="1"/>
          <p:nvPr>
            <p:ph idx="1" type="body"/>
          </p:nvPr>
        </p:nvSpPr>
        <p:spPr>
          <a:xfrm>
            <a:off x="846729" y="1176263"/>
            <a:ext cx="7450500" cy="1736700"/>
          </a:xfrm>
          <a:prstGeom prst="rect">
            <a:avLst/>
          </a:prstGeom>
          <a:noFill/>
          <a:ln>
            <a:noFill/>
          </a:ln>
        </p:spPr>
        <p:txBody>
          <a:bodyPr anchorCtr="0" anchor="t" bIns="0" lIns="0" spcFirstLastPara="1" rIns="0" wrap="square" tIns="12700">
            <a:spAutoFit/>
          </a:bodyPr>
          <a:lstStyle/>
          <a:p>
            <a:pPr indent="-369570" lvl="0" marL="509905" rtl="0" algn="l">
              <a:lnSpc>
                <a:spcPct val="100000"/>
              </a:lnSpc>
              <a:spcBef>
                <a:spcPts val="0"/>
              </a:spcBef>
              <a:spcAft>
                <a:spcPts val="0"/>
              </a:spcAft>
              <a:buClr>
                <a:schemeClr val="dk1"/>
              </a:buClr>
              <a:buSzPts val="1400"/>
              <a:buFont typeface="Tahoma"/>
              <a:buAutoNum type="arabicPeriod"/>
            </a:pPr>
            <a:r>
              <a:rPr lang="en-US"/>
              <a:t>Introduction - Client, Problem</a:t>
            </a:r>
            <a:endParaRPr/>
          </a:p>
          <a:p>
            <a:pPr indent="-369570" lvl="0" marL="509905" rtl="0" algn="l">
              <a:lnSpc>
                <a:spcPct val="100000"/>
              </a:lnSpc>
              <a:spcBef>
                <a:spcPts val="0"/>
              </a:spcBef>
              <a:spcAft>
                <a:spcPts val="0"/>
              </a:spcAft>
              <a:buClr>
                <a:schemeClr val="dk1"/>
              </a:buClr>
              <a:buSzPts val="1400"/>
              <a:buFont typeface="Tahoma"/>
              <a:buAutoNum type="arabicPeriod"/>
            </a:pPr>
            <a:r>
              <a:rPr lang="en-US"/>
              <a:t>Systems Analysis of Problem - Review stakeholders, deﬁne measurements of performance</a:t>
            </a:r>
            <a:endParaRPr/>
          </a:p>
          <a:p>
            <a:pPr indent="-369570" lvl="0" marL="509905" rtl="0" algn="l">
              <a:lnSpc>
                <a:spcPct val="100000"/>
              </a:lnSpc>
              <a:spcBef>
                <a:spcPts val="0"/>
              </a:spcBef>
              <a:spcAft>
                <a:spcPts val="0"/>
              </a:spcAft>
              <a:buClr>
                <a:schemeClr val="dk1"/>
              </a:buClr>
              <a:buSzPts val="1400"/>
              <a:buFont typeface="Tahoma"/>
              <a:buAutoNum type="arabicPeriod"/>
            </a:pPr>
            <a:r>
              <a:rPr lang="en-US"/>
              <a:t>Relevant Analytics - Analysis</a:t>
            </a:r>
            <a:endParaRPr/>
          </a:p>
          <a:p>
            <a:pPr indent="-369570" lvl="0" marL="509905" rtl="0" algn="l">
              <a:lnSpc>
                <a:spcPct val="100000"/>
              </a:lnSpc>
              <a:spcBef>
                <a:spcPts val="0"/>
              </a:spcBef>
              <a:spcAft>
                <a:spcPts val="0"/>
              </a:spcAft>
              <a:buClr>
                <a:schemeClr val="dk1"/>
              </a:buClr>
              <a:buSzPts val="1400"/>
              <a:buFont typeface="Tahoma"/>
              <a:buAutoNum type="arabicPeriod"/>
            </a:pPr>
            <a:r>
              <a:rPr lang="en-US"/>
              <a:t>Alternative Solutions - Explanation of solutions, comparison of outcomes</a:t>
            </a:r>
            <a:endParaRPr/>
          </a:p>
          <a:p>
            <a:pPr indent="-369570" lvl="0" marL="509905" rtl="0" algn="l">
              <a:lnSpc>
                <a:spcPct val="100000"/>
              </a:lnSpc>
              <a:spcBef>
                <a:spcPts val="0"/>
              </a:spcBef>
              <a:spcAft>
                <a:spcPts val="0"/>
              </a:spcAft>
              <a:buClr>
                <a:schemeClr val="dk1"/>
              </a:buClr>
              <a:buSzPts val="1400"/>
              <a:buFont typeface="Tahoma"/>
              <a:buAutoNum type="arabicPeriod"/>
            </a:pPr>
            <a:r>
              <a:rPr lang="en-US"/>
              <a:t>Recommendations - What should the client do next? What is the recommended next step?</a:t>
            </a:r>
            <a:endParaRPr/>
          </a:p>
          <a:p>
            <a:pPr indent="-369570" lvl="0" marL="509905" rtl="0" algn="l">
              <a:lnSpc>
                <a:spcPct val="100000"/>
              </a:lnSpc>
              <a:spcBef>
                <a:spcPts val="0"/>
              </a:spcBef>
              <a:spcAft>
                <a:spcPts val="0"/>
              </a:spcAft>
              <a:buClr>
                <a:schemeClr val="dk1"/>
              </a:buClr>
              <a:buSzPts val="1400"/>
              <a:buFont typeface="Tahoma"/>
              <a:buAutoNum type="arabicPeriod"/>
            </a:pPr>
            <a:r>
              <a:rPr lang="en-US"/>
              <a:t>Appendix - Additional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nvSpPr>
        <p:spPr>
          <a:xfrm>
            <a:off x="821750" y="303367"/>
            <a:ext cx="198501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600">
                <a:solidFill>
                  <a:srgbClr val="1A1A1A"/>
                </a:solidFill>
                <a:latin typeface="Trebuchet MS"/>
                <a:ea typeface="Trebuchet MS"/>
                <a:cs typeface="Trebuchet MS"/>
                <a:sym typeface="Trebuchet MS"/>
              </a:rPr>
              <a:t>Introduction</a:t>
            </a:r>
            <a:endParaRPr sz="2600">
              <a:solidFill>
                <a:schemeClr val="dk1"/>
              </a:solidFill>
              <a:latin typeface="Trebuchet MS"/>
              <a:ea typeface="Trebuchet MS"/>
              <a:cs typeface="Trebuchet MS"/>
              <a:sym typeface="Trebuchet MS"/>
            </a:endParaRPr>
          </a:p>
        </p:txBody>
      </p:sp>
      <p:sp>
        <p:nvSpPr>
          <p:cNvPr id="79" name="Google Shape;79;p4"/>
          <p:cNvSpPr txBox="1"/>
          <p:nvPr/>
        </p:nvSpPr>
        <p:spPr>
          <a:xfrm>
            <a:off x="821750" y="1581150"/>
            <a:ext cx="7936800" cy="2090700"/>
          </a:xfrm>
          <a:prstGeom prst="rect">
            <a:avLst/>
          </a:prstGeom>
          <a:noFill/>
          <a:ln>
            <a:noFill/>
          </a:ln>
        </p:spPr>
        <p:txBody>
          <a:bodyPr anchorCtr="0" anchor="t" bIns="0" lIns="0" spcFirstLastPara="1" rIns="0" wrap="square" tIns="12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CHURN ANALYSIS</a:t>
            </a:r>
            <a:endParaRPr b="0"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br>
              <a:rPr b="0" lang="en-US" sz="14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Churn analysis is the process of using data to understand why customers have stopped using products or services of a company during a given time period. It’s about figuring out why customers are churning at the rate they are, and how to fix the problem. </a:t>
            </a:r>
            <a:endParaRPr b="0"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customer churn analysis helps the company to retain its customers and ensure that the services offered satisfy its customers’s base.</a:t>
            </a:r>
            <a:endParaRPr b="0"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type="title"/>
          </p:nvPr>
        </p:nvSpPr>
        <p:spPr>
          <a:xfrm>
            <a:off x="821750" y="303367"/>
            <a:ext cx="2719070" cy="4216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Systems Analysis</a:t>
            </a:r>
            <a:endParaRPr/>
          </a:p>
        </p:txBody>
      </p:sp>
      <p:sp>
        <p:nvSpPr>
          <p:cNvPr id="85" name="Google Shape;85;p5"/>
          <p:cNvSpPr txBox="1"/>
          <p:nvPr/>
        </p:nvSpPr>
        <p:spPr>
          <a:xfrm>
            <a:off x="914400" y="1352550"/>
            <a:ext cx="7543800" cy="2487861"/>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The client is a telecommunications company that has dominated the telecommunications market for years.</a:t>
            </a:r>
            <a:endParaRPr/>
          </a:p>
          <a:p>
            <a:pPr indent="0" lvl="0" marL="12700" marR="0" rtl="0" algn="ctr">
              <a:lnSpc>
                <a:spcPct val="100000"/>
              </a:lnSpc>
              <a:spcBef>
                <a:spcPts val="10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Although the company is a leader in the telecommunications market, many of its customers are leaving it for its growing competitor and, due to market saturation, new customers are becoming scarce. The company must therefore find a way to keep its customers at all costs. To do this, the company must be able to identify the characteristics of the customers who have left and know what services are driving them away or what would have attracted them to the competitor.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Stakeholders</a:t>
            </a:r>
            <a:endParaRPr/>
          </a:p>
        </p:txBody>
      </p:sp>
      <p:sp>
        <p:nvSpPr>
          <p:cNvPr id="91" name="Google Shape;91;p6"/>
          <p:cNvSpPr txBox="1"/>
          <p:nvPr/>
        </p:nvSpPr>
        <p:spPr>
          <a:xfrm>
            <a:off x="1161060" y="1504950"/>
            <a:ext cx="6633360"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The Company</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company is most affected by this problem because it loses its reputation and customers, which significantly reduces its revenue.</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And by losing both, it risks bankruptcy.</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6"/>
          <p:cNvSpPr txBox="1"/>
          <p:nvPr/>
        </p:nvSpPr>
        <p:spPr>
          <a:xfrm>
            <a:off x="990600" y="3159290"/>
            <a:ext cx="697428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Competitor</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competitor is positively affected by the problem because it gains more market share due to customer churn</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821750" y="303367"/>
            <a:ext cx="7500499" cy="40011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Methodology</a:t>
            </a:r>
            <a:endParaRPr/>
          </a:p>
        </p:txBody>
      </p:sp>
      <p:sp>
        <p:nvSpPr>
          <p:cNvPr id="98" name="Google Shape;98;p7"/>
          <p:cNvSpPr txBox="1"/>
          <p:nvPr>
            <p:ph idx="1" type="body"/>
          </p:nvPr>
        </p:nvSpPr>
        <p:spPr>
          <a:xfrm>
            <a:off x="846729" y="1176263"/>
            <a:ext cx="7450541"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latin typeface="Times New Roman"/>
                <a:ea typeface="Times New Roman"/>
                <a:cs typeface="Times New Roman"/>
                <a:sym typeface="Times New Roman"/>
              </a:rPr>
              <a:t>The company shared with us a dataset  with 7,043 customers. It contains information about customer’s demographics data , the services that they’re using and indicates whether a customer has been churned or not.</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latin typeface="Times New Roman"/>
                <a:ea typeface="Times New Roman"/>
                <a:cs typeface="Times New Roman"/>
                <a:sym typeface="Times New Roman"/>
              </a:rPr>
              <a:t>Python libraries were used to perform the data processing as well as the statistical analysis needed to draw insights.</a:t>
            </a:r>
            <a:endParaRPr sz="1800">
              <a:latin typeface="Times New Roman"/>
              <a:ea typeface="Times New Roman"/>
              <a:cs typeface="Times New Roman"/>
              <a:sym typeface="Times New Roman"/>
            </a:endParaRPr>
          </a:p>
          <a:p>
            <a:pPr indent="0" lvl="0" marL="0" rtl="0" algn="just">
              <a:spcBef>
                <a:spcPts val="0"/>
              </a:spcBef>
              <a:spcAft>
                <a:spcPts val="0"/>
              </a:spcAft>
              <a:buNone/>
            </a:pPr>
            <a:r>
              <a:rPr lang="en-US" sz="1800">
                <a:latin typeface="Times New Roman"/>
                <a:ea typeface="Times New Roman"/>
                <a:cs typeface="Times New Roman"/>
                <a:sym typeface="Times New Roman"/>
              </a:rPr>
              <a:t>As a statistical chi-square test was used to check the dependence of the different categorical variables on the target variable, then Cramer's V was used to check the level of dependence of these variables and python libraries like Matplotlib Pandas and Seaborn have been used to visualize the data.</a:t>
            </a:r>
            <a:endParaRPr/>
          </a:p>
          <a:p>
            <a:pPr indent="0" lvl="0" marL="0" rtl="0" algn="just">
              <a:spcBef>
                <a:spcPts val="0"/>
              </a:spcBef>
              <a:spcAft>
                <a:spcPts val="0"/>
              </a:spcAft>
              <a:buNone/>
            </a:pPr>
            <a:r>
              <a:rPr lang="en-US" sz="1800">
                <a:latin typeface="Times New Roman"/>
                <a:ea typeface="Times New Roman"/>
                <a:cs typeface="Times New Roman"/>
                <a:sym typeface="Times New Roman"/>
              </a:rPr>
              <a:t>These tests are necessary to determine the profile of customers who churn.</a:t>
            </a:r>
            <a:endParaRPr/>
          </a:p>
          <a:p>
            <a:pPr indent="0" lvl="0" marL="0" rtl="0" algn="just">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ph type="title"/>
          </p:nvPr>
        </p:nvSpPr>
        <p:spPr>
          <a:xfrm>
            <a:off x="821750" y="303367"/>
            <a:ext cx="7500499" cy="80021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latin typeface="Times New Roman"/>
                <a:ea typeface="Times New Roman"/>
                <a:cs typeface="Times New Roman"/>
                <a:sym typeface="Times New Roman"/>
              </a:rPr>
              <a:t>Churned Rate</a:t>
            </a:r>
            <a:br>
              <a:rPr lang="en-US"/>
            </a:br>
            <a:endParaRPr/>
          </a:p>
        </p:txBody>
      </p:sp>
      <p:pic>
        <p:nvPicPr>
          <p:cNvPr id="104" name="Google Shape;104;p8"/>
          <p:cNvPicPr preferRelativeResize="0"/>
          <p:nvPr/>
        </p:nvPicPr>
        <p:blipFill rotWithShape="1">
          <a:blip r:embed="rId3">
            <a:alphaModFix/>
          </a:blip>
          <a:srcRect b="0" l="0" r="0" t="0"/>
          <a:stretch/>
        </p:blipFill>
        <p:spPr>
          <a:xfrm>
            <a:off x="977447" y="895350"/>
            <a:ext cx="2372056" cy="1143000"/>
          </a:xfrm>
          <a:prstGeom prst="rect">
            <a:avLst/>
          </a:prstGeom>
          <a:noFill/>
          <a:ln>
            <a:noFill/>
          </a:ln>
        </p:spPr>
      </p:pic>
      <p:pic>
        <p:nvPicPr>
          <p:cNvPr id="105" name="Google Shape;105;p8"/>
          <p:cNvPicPr preferRelativeResize="0"/>
          <p:nvPr/>
        </p:nvPicPr>
        <p:blipFill rotWithShape="1">
          <a:blip r:embed="rId4">
            <a:alphaModFix/>
          </a:blip>
          <a:srcRect b="0" l="0" r="0" t="0"/>
          <a:stretch/>
        </p:blipFill>
        <p:spPr>
          <a:xfrm>
            <a:off x="821750" y="2038350"/>
            <a:ext cx="2683450" cy="2819719"/>
          </a:xfrm>
          <a:prstGeom prst="rect">
            <a:avLst/>
          </a:prstGeom>
          <a:noFill/>
          <a:ln>
            <a:noFill/>
          </a:ln>
        </p:spPr>
      </p:pic>
      <p:sp>
        <p:nvSpPr>
          <p:cNvPr id="106" name="Google Shape;106;p8"/>
          <p:cNvSpPr txBox="1"/>
          <p:nvPr/>
        </p:nvSpPr>
        <p:spPr>
          <a:xfrm>
            <a:off x="4343400" y="1809750"/>
            <a:ext cx="3886201"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Compared to the existing customer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base the churned customer represent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26.54 % of the population</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Total number of customers who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churned is 1869 while the number of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remaining customer 5174 which </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represent 73.5% of the population.</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nvSpPr>
        <p:spPr>
          <a:xfrm>
            <a:off x="821750" y="303367"/>
            <a:ext cx="2945130" cy="4129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600">
                <a:solidFill>
                  <a:schemeClr val="dk1"/>
                </a:solidFill>
                <a:latin typeface="Times New Roman"/>
                <a:ea typeface="Times New Roman"/>
                <a:cs typeface="Times New Roman"/>
                <a:sym typeface="Times New Roman"/>
              </a:rPr>
              <a:t>Churn Amount</a:t>
            </a:r>
            <a:endParaRPr b="1" sz="2600">
              <a:solidFill>
                <a:schemeClr val="dk1"/>
              </a:solidFill>
              <a:latin typeface="Times New Roman"/>
              <a:ea typeface="Times New Roman"/>
              <a:cs typeface="Times New Roman"/>
              <a:sym typeface="Times New Roman"/>
            </a:endParaRPr>
          </a:p>
        </p:txBody>
      </p:sp>
      <p:pic>
        <p:nvPicPr>
          <p:cNvPr id="112" name="Google Shape;112;p9"/>
          <p:cNvPicPr preferRelativeResize="0"/>
          <p:nvPr/>
        </p:nvPicPr>
        <p:blipFill rotWithShape="1">
          <a:blip r:embed="rId3">
            <a:alphaModFix/>
          </a:blip>
          <a:srcRect b="0" l="0" r="0" t="0"/>
          <a:stretch/>
        </p:blipFill>
        <p:spPr>
          <a:xfrm>
            <a:off x="1134606" y="953607"/>
            <a:ext cx="2438740" cy="1219402"/>
          </a:xfrm>
          <a:prstGeom prst="rect">
            <a:avLst/>
          </a:prstGeom>
          <a:noFill/>
          <a:ln>
            <a:noFill/>
          </a:ln>
        </p:spPr>
      </p:pic>
      <p:pic>
        <p:nvPicPr>
          <p:cNvPr id="113" name="Google Shape;113;p9"/>
          <p:cNvPicPr preferRelativeResize="0"/>
          <p:nvPr/>
        </p:nvPicPr>
        <p:blipFill rotWithShape="1">
          <a:blip r:embed="rId4">
            <a:alphaModFix/>
          </a:blip>
          <a:srcRect b="0" l="0" r="0" t="0"/>
          <a:stretch/>
        </p:blipFill>
        <p:spPr>
          <a:xfrm>
            <a:off x="821751" y="2173009"/>
            <a:ext cx="3064450" cy="2694820"/>
          </a:xfrm>
          <a:prstGeom prst="rect">
            <a:avLst/>
          </a:prstGeom>
          <a:noFill/>
          <a:ln>
            <a:noFill/>
          </a:ln>
        </p:spPr>
      </p:pic>
      <p:sp>
        <p:nvSpPr>
          <p:cNvPr id="114" name="Google Shape;114;p9"/>
          <p:cNvSpPr txBox="1"/>
          <p:nvPr/>
        </p:nvSpPr>
        <p:spPr>
          <a:xfrm>
            <a:off x="5181600" y="2038350"/>
            <a:ext cx="281940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The company's revenue for the month is $316 985.75, the losses caused by unsubscribed customers is $139 130.58 which represents 30% of the total amount.</a:t>
            </a:r>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2021-08-29T04:09:51Z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